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7" r:id="rId2"/>
    <p:sldId id="278" r:id="rId3"/>
    <p:sldId id="280" r:id="rId4"/>
    <p:sldId id="281" r:id="rId5"/>
    <p:sldId id="282" r:id="rId6"/>
    <p:sldId id="284" r:id="rId7"/>
    <p:sldId id="283" r:id="rId8"/>
    <p:sldId id="285" r:id="rId9"/>
    <p:sldId id="286" r:id="rId10"/>
    <p:sldId id="287" r:id="rId11"/>
    <p:sldId id="257" r:id="rId12"/>
    <p:sldId id="258" r:id="rId13"/>
    <p:sldId id="259" r:id="rId14"/>
    <p:sldId id="260" r:id="rId15"/>
    <p:sldId id="262" r:id="rId16"/>
    <p:sldId id="263" r:id="rId17"/>
    <p:sldId id="288" r:id="rId18"/>
    <p:sldId id="289"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14"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B3A91-AB52-4A2E-A771-79A78B39F73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3419CFF-EA06-4DDA-925D-C9DD301BCB47}">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2800" dirty="0" smtClean="0"/>
            <a:t>Наладка технологического оборудования</a:t>
          </a:r>
          <a:endParaRPr lang="ru-RU" sz="2800" dirty="0"/>
        </a:p>
      </dgm:t>
    </dgm:pt>
    <dgm:pt modelId="{B42C06E3-A606-4FAE-B78D-CC0425588DFA}" type="parTrans" cxnId="{78A78819-4EAB-4768-A9B7-E73328CDC18B}">
      <dgm:prSet/>
      <dgm:spPr/>
      <dgm:t>
        <a:bodyPr/>
        <a:lstStyle/>
        <a:p>
          <a:endParaRPr lang="ru-RU"/>
        </a:p>
      </dgm:t>
    </dgm:pt>
    <dgm:pt modelId="{6125F8A0-2B51-4606-B331-6B34438F1C4B}" type="sibTrans" cxnId="{78A78819-4EAB-4768-A9B7-E73328CDC18B}">
      <dgm:prSet/>
      <dgm:spPr/>
      <dgm:t>
        <a:bodyPr/>
        <a:lstStyle/>
        <a:p>
          <a:endParaRPr lang="ru-RU"/>
        </a:p>
      </dgm:t>
    </dgm:pt>
    <dgm:pt modelId="{DB3E54DC-B00F-4DD3-8BC4-138DD72B6CD5}">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ru-RU" i="1" dirty="0" smtClean="0"/>
            <a:t>Первоначальная наладка </a:t>
          </a:r>
          <a:endParaRPr lang="ru-RU" dirty="0"/>
        </a:p>
      </dgm:t>
    </dgm:pt>
    <dgm:pt modelId="{AD51C3B3-9A68-4CB2-96C1-DD7A434EE89E}" type="parTrans" cxnId="{00F54C7B-EADD-440B-BB20-AECF07C245C3}">
      <dgm:prSet/>
      <dgm:spPr/>
      <dgm:t>
        <a:bodyPr/>
        <a:lstStyle/>
        <a:p>
          <a:endParaRPr lang="ru-RU"/>
        </a:p>
      </dgm:t>
    </dgm:pt>
    <dgm:pt modelId="{786B23CF-ACA8-4585-AF3E-93D5F36B38BC}" type="sibTrans" cxnId="{00F54C7B-EADD-440B-BB20-AECF07C245C3}">
      <dgm:prSet/>
      <dgm:spPr/>
      <dgm:t>
        <a:bodyPr/>
        <a:lstStyle/>
        <a:p>
          <a:endParaRPr lang="ru-RU"/>
        </a:p>
      </dgm:t>
    </dgm:pt>
    <dgm:pt modelId="{B49E324C-772E-4349-BC7C-24C93325EA17}">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600" b="1" dirty="0" smtClean="0"/>
            <a:t>непосредственно после сборки па заводе—изготовителе оборудования </a:t>
          </a:r>
          <a:endParaRPr lang="ru-RU" sz="1600" b="1" dirty="0"/>
        </a:p>
      </dgm:t>
    </dgm:pt>
    <dgm:pt modelId="{15ED9F92-3A1B-4F25-80E3-7E03159502B5}" type="parTrans" cxnId="{A14B8680-77E2-4431-934E-9819CF3E59E4}">
      <dgm:prSet/>
      <dgm:spPr/>
      <dgm:t>
        <a:bodyPr/>
        <a:lstStyle/>
        <a:p>
          <a:endParaRPr lang="ru-RU"/>
        </a:p>
      </dgm:t>
    </dgm:pt>
    <dgm:pt modelId="{61B2FFEB-3330-4E7E-A421-C717ED08A66E}" type="sibTrans" cxnId="{A14B8680-77E2-4431-934E-9819CF3E59E4}">
      <dgm:prSet/>
      <dgm:spPr/>
      <dgm:t>
        <a:bodyPr/>
        <a:lstStyle/>
        <a:p>
          <a:endParaRPr lang="ru-RU"/>
        </a:p>
      </dgm:t>
    </dgm:pt>
    <dgm:pt modelId="{1E010942-57BE-4295-80A2-D2A52B6F1BE9}">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ru-RU" sz="1600" b="1" dirty="0" smtClean="0"/>
            <a:t>на заводе-потребителе </a:t>
          </a:r>
        </a:p>
        <a:p>
          <a:pPr>
            <a:lnSpc>
              <a:spcPct val="100000"/>
            </a:lnSpc>
            <a:spcAft>
              <a:spcPts val="0"/>
            </a:spcAft>
          </a:pPr>
          <a:r>
            <a:rPr lang="ru-RU" sz="1600" b="1" dirty="0" smtClean="0"/>
            <a:t>(у заказчика) </a:t>
          </a:r>
        </a:p>
        <a:p>
          <a:pPr>
            <a:lnSpc>
              <a:spcPct val="100000"/>
            </a:lnSpc>
            <a:spcAft>
              <a:spcPts val="0"/>
            </a:spcAft>
          </a:pPr>
          <a:r>
            <a:rPr lang="ru-RU" sz="1600" b="1" dirty="0" smtClean="0"/>
            <a:t>после его монтажа</a:t>
          </a:r>
          <a:endParaRPr lang="ru-RU" sz="1600" b="1" dirty="0"/>
        </a:p>
      </dgm:t>
    </dgm:pt>
    <dgm:pt modelId="{65BD4D2A-61CC-4A6C-8135-2EDD325AA293}" type="parTrans" cxnId="{2CCEF740-2637-4D9C-B884-BC430A2F7117}">
      <dgm:prSet/>
      <dgm:spPr/>
      <dgm:t>
        <a:bodyPr/>
        <a:lstStyle/>
        <a:p>
          <a:endParaRPr lang="ru-RU"/>
        </a:p>
      </dgm:t>
    </dgm:pt>
    <dgm:pt modelId="{A98CA582-C298-4021-9D86-B104269FA4E2}" type="sibTrans" cxnId="{2CCEF740-2637-4D9C-B884-BC430A2F7117}">
      <dgm:prSet/>
      <dgm:spPr/>
      <dgm:t>
        <a:bodyPr/>
        <a:lstStyle/>
        <a:p>
          <a:endParaRPr lang="ru-RU"/>
        </a:p>
      </dgm:t>
    </dgm:pt>
    <dgm:pt modelId="{CD7EFB7C-8653-4457-8CF8-8D875BD2369D}">
      <dgm:prSet phldrT="[Текст]">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i="1" dirty="0" smtClean="0"/>
            <a:t>Текущая наладка (</a:t>
          </a:r>
          <a:r>
            <a:rPr lang="ru-RU" i="1" dirty="0" err="1" smtClean="0"/>
            <a:t>подналадка</a:t>
          </a:r>
          <a:r>
            <a:rPr lang="ru-RU" i="1" dirty="0" smtClean="0"/>
            <a:t>)</a:t>
          </a:r>
          <a:endParaRPr lang="ru-RU" dirty="0" smtClean="0"/>
        </a:p>
        <a:p>
          <a:pPr defTabSz="1644650">
            <a:lnSpc>
              <a:spcPct val="90000"/>
            </a:lnSpc>
            <a:spcBef>
              <a:spcPct val="0"/>
            </a:spcBef>
            <a:spcAft>
              <a:spcPct val="35000"/>
            </a:spcAft>
          </a:pPr>
          <a:endParaRPr lang="ru-RU" dirty="0"/>
        </a:p>
      </dgm:t>
    </dgm:pt>
    <dgm:pt modelId="{30B0298D-2370-4B4C-B8C5-F8E7C73B155F}" type="parTrans" cxnId="{0A6931E1-EEAE-494F-8241-BF77CEBE252B}">
      <dgm:prSet/>
      <dgm:spPr/>
      <dgm:t>
        <a:bodyPr/>
        <a:lstStyle/>
        <a:p>
          <a:endParaRPr lang="ru-RU"/>
        </a:p>
      </dgm:t>
    </dgm:pt>
    <dgm:pt modelId="{C875118B-1DCC-40AB-99A2-3A22DC355CCD}" type="sibTrans" cxnId="{0A6931E1-EEAE-494F-8241-BF77CEBE252B}">
      <dgm:prSet/>
      <dgm:spPr/>
      <dgm:t>
        <a:bodyPr/>
        <a:lstStyle/>
        <a:p>
          <a:endParaRPr lang="ru-RU"/>
        </a:p>
      </dgm:t>
    </dgm:pt>
    <dgm:pt modelId="{848BB174-1C02-4087-9DB9-40F528736E4E}">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600" b="1" dirty="0" smtClean="0"/>
            <a:t>осуществляется в процессе эксплуатации технологического оборудования, когда происходит изменение наладочного размера по времени.</a:t>
          </a:r>
          <a:endParaRPr lang="ru-RU" sz="1600" b="1" dirty="0"/>
        </a:p>
      </dgm:t>
    </dgm:pt>
    <dgm:pt modelId="{80257C83-D7BB-4231-A043-B6A386BE4055}" type="parTrans" cxnId="{567E70FD-8536-4D28-B4CF-3722670AC8DA}">
      <dgm:prSet/>
      <dgm:spPr/>
      <dgm:t>
        <a:bodyPr/>
        <a:lstStyle/>
        <a:p>
          <a:endParaRPr lang="ru-RU"/>
        </a:p>
      </dgm:t>
    </dgm:pt>
    <dgm:pt modelId="{98E12169-CCD4-45F4-BC8C-3F77B028D159}" type="sibTrans" cxnId="{567E70FD-8536-4D28-B4CF-3722670AC8DA}">
      <dgm:prSet/>
      <dgm:spPr/>
      <dgm:t>
        <a:bodyPr/>
        <a:lstStyle/>
        <a:p>
          <a:endParaRPr lang="ru-RU"/>
        </a:p>
      </dgm:t>
    </dgm:pt>
    <dgm:pt modelId="{7E7A3DC2-CD94-4ED5-BBAC-E1469C5CC81A}" type="pres">
      <dgm:prSet presAssocID="{35DB3A91-AB52-4A2E-A771-79A78B39F730}" presName="Name0" presStyleCnt="0">
        <dgm:presLayoutVars>
          <dgm:chPref val="1"/>
          <dgm:dir/>
          <dgm:animOne val="branch"/>
          <dgm:animLvl val="lvl"/>
          <dgm:resizeHandles/>
        </dgm:presLayoutVars>
      </dgm:prSet>
      <dgm:spPr/>
      <dgm:t>
        <a:bodyPr/>
        <a:lstStyle/>
        <a:p>
          <a:endParaRPr lang="ru-RU"/>
        </a:p>
      </dgm:t>
    </dgm:pt>
    <dgm:pt modelId="{DC626325-BE88-40C0-8371-B6237535B2C0}" type="pres">
      <dgm:prSet presAssocID="{53419CFF-EA06-4DDA-925D-C9DD301BCB47}" presName="vertOne" presStyleCnt="0"/>
      <dgm:spPr/>
    </dgm:pt>
    <dgm:pt modelId="{C848C579-9262-4ACC-B103-AE87334705D2}" type="pres">
      <dgm:prSet presAssocID="{53419CFF-EA06-4DDA-925D-C9DD301BCB47}" presName="txOne" presStyleLbl="node0" presStyleIdx="0" presStyleCnt="1" custScaleY="53362" custLinFactNeighborX="-1671" custLinFactNeighborY="-1465">
        <dgm:presLayoutVars>
          <dgm:chPref val="3"/>
        </dgm:presLayoutVars>
      </dgm:prSet>
      <dgm:spPr/>
      <dgm:t>
        <a:bodyPr/>
        <a:lstStyle/>
        <a:p>
          <a:endParaRPr lang="ru-RU"/>
        </a:p>
      </dgm:t>
    </dgm:pt>
    <dgm:pt modelId="{A3AD584A-52ED-4F9E-A1B3-B69878940409}" type="pres">
      <dgm:prSet presAssocID="{53419CFF-EA06-4DDA-925D-C9DD301BCB47}" presName="parTransOne" presStyleCnt="0"/>
      <dgm:spPr/>
    </dgm:pt>
    <dgm:pt modelId="{5C41E60E-99B0-47BF-9B87-642FCC46EA39}" type="pres">
      <dgm:prSet presAssocID="{53419CFF-EA06-4DDA-925D-C9DD301BCB47}" presName="horzOne" presStyleCnt="0"/>
      <dgm:spPr/>
    </dgm:pt>
    <dgm:pt modelId="{F18285A7-C1C1-45E7-B061-FBFEA69FCA9B}" type="pres">
      <dgm:prSet presAssocID="{DB3E54DC-B00F-4DD3-8BC4-138DD72B6CD5}" presName="vertTwo" presStyleCnt="0"/>
      <dgm:spPr/>
    </dgm:pt>
    <dgm:pt modelId="{24FFDEFC-9D55-4B79-B531-6E93E1A0ECCD}" type="pres">
      <dgm:prSet presAssocID="{DB3E54DC-B00F-4DD3-8BC4-138DD72B6CD5}" presName="txTwo" presStyleLbl="node2" presStyleIdx="0" presStyleCnt="2" custScaleX="75181" custScaleY="65516" custLinFactNeighborX="-2661" custLinFactNeighborY="15600">
        <dgm:presLayoutVars>
          <dgm:chPref val="3"/>
        </dgm:presLayoutVars>
      </dgm:prSet>
      <dgm:spPr/>
      <dgm:t>
        <a:bodyPr/>
        <a:lstStyle/>
        <a:p>
          <a:endParaRPr lang="ru-RU"/>
        </a:p>
      </dgm:t>
    </dgm:pt>
    <dgm:pt modelId="{6062B55D-D5C9-423A-B398-0EF95FC92263}" type="pres">
      <dgm:prSet presAssocID="{DB3E54DC-B00F-4DD3-8BC4-138DD72B6CD5}" presName="parTransTwo" presStyleCnt="0"/>
      <dgm:spPr/>
    </dgm:pt>
    <dgm:pt modelId="{B6711966-3D8A-4227-937E-0F12BC8A283A}" type="pres">
      <dgm:prSet presAssocID="{DB3E54DC-B00F-4DD3-8BC4-138DD72B6CD5}" presName="horzTwo" presStyleCnt="0"/>
      <dgm:spPr/>
    </dgm:pt>
    <dgm:pt modelId="{3C1D4EBB-5B0F-43EA-AA2D-E7FB937AD94A}" type="pres">
      <dgm:prSet presAssocID="{B49E324C-772E-4349-BC7C-24C93325EA17}" presName="vertThree" presStyleCnt="0"/>
      <dgm:spPr/>
    </dgm:pt>
    <dgm:pt modelId="{0EB5422D-7AA0-4347-8EC4-6A1ECA93AA1F}" type="pres">
      <dgm:prSet presAssocID="{B49E324C-772E-4349-BC7C-24C93325EA17}" presName="txThree" presStyleLbl="node3" presStyleIdx="0" presStyleCnt="3" custScaleX="58415" custLinFactNeighborX="-3890" custLinFactNeighborY="918">
        <dgm:presLayoutVars>
          <dgm:chPref val="3"/>
        </dgm:presLayoutVars>
      </dgm:prSet>
      <dgm:spPr/>
      <dgm:t>
        <a:bodyPr/>
        <a:lstStyle/>
        <a:p>
          <a:endParaRPr lang="ru-RU"/>
        </a:p>
      </dgm:t>
    </dgm:pt>
    <dgm:pt modelId="{EA1A28C0-8A25-4B4F-874F-C9D3A1938B18}" type="pres">
      <dgm:prSet presAssocID="{B49E324C-772E-4349-BC7C-24C93325EA17}" presName="horzThree" presStyleCnt="0"/>
      <dgm:spPr/>
    </dgm:pt>
    <dgm:pt modelId="{4E0431EB-E5DD-42AD-9FED-C6ABDE07256B}" type="pres">
      <dgm:prSet presAssocID="{61B2FFEB-3330-4E7E-A421-C717ED08A66E}" presName="sibSpaceThree" presStyleCnt="0"/>
      <dgm:spPr/>
    </dgm:pt>
    <dgm:pt modelId="{B41D1C26-E8BD-4A7A-8834-AA9CA04F1B7E}" type="pres">
      <dgm:prSet presAssocID="{1E010942-57BE-4295-80A2-D2A52B6F1BE9}" presName="vertThree" presStyleCnt="0"/>
      <dgm:spPr/>
    </dgm:pt>
    <dgm:pt modelId="{A75B6163-00A7-487D-9A7D-E168D118C1E3}" type="pres">
      <dgm:prSet presAssocID="{1E010942-57BE-4295-80A2-D2A52B6F1BE9}" presName="txThree" presStyleLbl="node3" presStyleIdx="1" presStyleCnt="3" custScaleX="55576" custLinFactNeighborX="-1891" custLinFactNeighborY="856">
        <dgm:presLayoutVars>
          <dgm:chPref val="3"/>
        </dgm:presLayoutVars>
      </dgm:prSet>
      <dgm:spPr/>
      <dgm:t>
        <a:bodyPr/>
        <a:lstStyle/>
        <a:p>
          <a:endParaRPr lang="ru-RU"/>
        </a:p>
      </dgm:t>
    </dgm:pt>
    <dgm:pt modelId="{0885A2DD-E939-4411-B1A1-766A4C4FC1ED}" type="pres">
      <dgm:prSet presAssocID="{1E010942-57BE-4295-80A2-D2A52B6F1BE9}" presName="horzThree" presStyleCnt="0"/>
      <dgm:spPr/>
    </dgm:pt>
    <dgm:pt modelId="{F32D0CA9-90D3-496A-9D4B-F0826D14FA26}" type="pres">
      <dgm:prSet presAssocID="{786B23CF-ACA8-4585-AF3E-93D5F36B38BC}" presName="sibSpaceTwo" presStyleCnt="0"/>
      <dgm:spPr/>
    </dgm:pt>
    <dgm:pt modelId="{2413EDA8-9655-47D5-80AE-D414F8399047}" type="pres">
      <dgm:prSet presAssocID="{CD7EFB7C-8653-4457-8CF8-8D875BD2369D}" presName="vertTwo" presStyleCnt="0"/>
      <dgm:spPr/>
    </dgm:pt>
    <dgm:pt modelId="{F05E3FF1-84BF-41B7-A9EB-599473190E0A}" type="pres">
      <dgm:prSet presAssocID="{CD7EFB7C-8653-4457-8CF8-8D875BD2369D}" presName="txTwo" presStyleLbl="node2" presStyleIdx="1" presStyleCnt="2" custScaleX="92954" custScaleY="65629" custLinFactNeighborX="-5260" custLinFactNeighborY="15600">
        <dgm:presLayoutVars>
          <dgm:chPref val="3"/>
        </dgm:presLayoutVars>
      </dgm:prSet>
      <dgm:spPr/>
      <dgm:t>
        <a:bodyPr/>
        <a:lstStyle/>
        <a:p>
          <a:endParaRPr lang="ru-RU"/>
        </a:p>
      </dgm:t>
    </dgm:pt>
    <dgm:pt modelId="{FF3929E5-AB0C-48EE-82AA-A03EE6EE75E7}" type="pres">
      <dgm:prSet presAssocID="{CD7EFB7C-8653-4457-8CF8-8D875BD2369D}" presName="parTransTwo" presStyleCnt="0"/>
      <dgm:spPr/>
    </dgm:pt>
    <dgm:pt modelId="{B3F0353B-7832-456D-98BC-395C09F0C361}" type="pres">
      <dgm:prSet presAssocID="{CD7EFB7C-8653-4457-8CF8-8D875BD2369D}" presName="horzTwo" presStyleCnt="0"/>
      <dgm:spPr/>
    </dgm:pt>
    <dgm:pt modelId="{C6D5576C-6930-4E1B-BD70-BD110881F702}" type="pres">
      <dgm:prSet presAssocID="{848BB174-1C02-4087-9DB9-40F528736E4E}" presName="vertThree" presStyleCnt="0"/>
      <dgm:spPr/>
    </dgm:pt>
    <dgm:pt modelId="{E20E9253-0B6A-4942-A0A1-36EC567223FC}" type="pres">
      <dgm:prSet presAssocID="{848BB174-1C02-4087-9DB9-40F528736E4E}" presName="txThree" presStyleLbl="node3" presStyleIdx="2" presStyleCnt="3" custScaleX="75993" custScaleY="98345" custLinFactNeighborX="-4108" custLinFactNeighborY="805">
        <dgm:presLayoutVars>
          <dgm:chPref val="3"/>
        </dgm:presLayoutVars>
      </dgm:prSet>
      <dgm:spPr/>
      <dgm:t>
        <a:bodyPr/>
        <a:lstStyle/>
        <a:p>
          <a:endParaRPr lang="ru-RU"/>
        </a:p>
      </dgm:t>
    </dgm:pt>
    <dgm:pt modelId="{F2CB1553-F84B-4913-A73A-9D89BDEC02F7}" type="pres">
      <dgm:prSet presAssocID="{848BB174-1C02-4087-9DB9-40F528736E4E}" presName="horzThree" presStyleCnt="0"/>
      <dgm:spPr/>
    </dgm:pt>
  </dgm:ptLst>
  <dgm:cxnLst>
    <dgm:cxn modelId="{54559E88-4622-49AC-BAC2-D554548BB53E}" type="presOf" srcId="{CD7EFB7C-8653-4457-8CF8-8D875BD2369D}" destId="{F05E3FF1-84BF-41B7-A9EB-599473190E0A}" srcOrd="0" destOrd="0" presId="urn:microsoft.com/office/officeart/2005/8/layout/hierarchy4"/>
    <dgm:cxn modelId="{00F54C7B-EADD-440B-BB20-AECF07C245C3}" srcId="{53419CFF-EA06-4DDA-925D-C9DD301BCB47}" destId="{DB3E54DC-B00F-4DD3-8BC4-138DD72B6CD5}" srcOrd="0" destOrd="0" parTransId="{AD51C3B3-9A68-4CB2-96C1-DD7A434EE89E}" sibTransId="{786B23CF-ACA8-4585-AF3E-93D5F36B38BC}"/>
    <dgm:cxn modelId="{C63FD635-492C-40E2-A62B-DB540BD4CA8E}" type="presOf" srcId="{DB3E54DC-B00F-4DD3-8BC4-138DD72B6CD5}" destId="{24FFDEFC-9D55-4B79-B531-6E93E1A0ECCD}" srcOrd="0" destOrd="0" presId="urn:microsoft.com/office/officeart/2005/8/layout/hierarchy4"/>
    <dgm:cxn modelId="{567E70FD-8536-4D28-B4CF-3722670AC8DA}" srcId="{CD7EFB7C-8653-4457-8CF8-8D875BD2369D}" destId="{848BB174-1C02-4087-9DB9-40F528736E4E}" srcOrd="0" destOrd="0" parTransId="{80257C83-D7BB-4231-A043-B6A386BE4055}" sibTransId="{98E12169-CCD4-45F4-BC8C-3F77B028D159}"/>
    <dgm:cxn modelId="{FB7F4973-6D7D-4456-8632-488C9C3847AE}" type="presOf" srcId="{B49E324C-772E-4349-BC7C-24C93325EA17}" destId="{0EB5422D-7AA0-4347-8EC4-6A1ECA93AA1F}" srcOrd="0" destOrd="0" presId="urn:microsoft.com/office/officeart/2005/8/layout/hierarchy4"/>
    <dgm:cxn modelId="{78A78819-4EAB-4768-A9B7-E73328CDC18B}" srcId="{35DB3A91-AB52-4A2E-A771-79A78B39F730}" destId="{53419CFF-EA06-4DDA-925D-C9DD301BCB47}" srcOrd="0" destOrd="0" parTransId="{B42C06E3-A606-4FAE-B78D-CC0425588DFA}" sibTransId="{6125F8A0-2B51-4606-B331-6B34438F1C4B}"/>
    <dgm:cxn modelId="{A8B3517F-B003-498B-A8B2-074EB4D783D6}" type="presOf" srcId="{35DB3A91-AB52-4A2E-A771-79A78B39F730}" destId="{7E7A3DC2-CD94-4ED5-BBAC-E1469C5CC81A}" srcOrd="0" destOrd="0" presId="urn:microsoft.com/office/officeart/2005/8/layout/hierarchy4"/>
    <dgm:cxn modelId="{AC0B35B3-A603-436C-A2BC-E23ECA6211A9}" type="presOf" srcId="{848BB174-1C02-4087-9DB9-40F528736E4E}" destId="{E20E9253-0B6A-4942-A0A1-36EC567223FC}" srcOrd="0" destOrd="0" presId="urn:microsoft.com/office/officeart/2005/8/layout/hierarchy4"/>
    <dgm:cxn modelId="{1BC1BC43-0FE2-4FDA-A1A3-09B5D38B9E59}" type="presOf" srcId="{53419CFF-EA06-4DDA-925D-C9DD301BCB47}" destId="{C848C579-9262-4ACC-B103-AE87334705D2}" srcOrd="0" destOrd="0" presId="urn:microsoft.com/office/officeart/2005/8/layout/hierarchy4"/>
    <dgm:cxn modelId="{A14B8680-77E2-4431-934E-9819CF3E59E4}" srcId="{DB3E54DC-B00F-4DD3-8BC4-138DD72B6CD5}" destId="{B49E324C-772E-4349-BC7C-24C93325EA17}" srcOrd="0" destOrd="0" parTransId="{15ED9F92-3A1B-4F25-80E3-7E03159502B5}" sibTransId="{61B2FFEB-3330-4E7E-A421-C717ED08A66E}"/>
    <dgm:cxn modelId="{0E48CFB9-AA09-4FB4-9D5E-92394800F091}" type="presOf" srcId="{1E010942-57BE-4295-80A2-D2A52B6F1BE9}" destId="{A75B6163-00A7-487D-9A7D-E168D118C1E3}" srcOrd="0" destOrd="0" presId="urn:microsoft.com/office/officeart/2005/8/layout/hierarchy4"/>
    <dgm:cxn modelId="{0A6931E1-EEAE-494F-8241-BF77CEBE252B}" srcId="{53419CFF-EA06-4DDA-925D-C9DD301BCB47}" destId="{CD7EFB7C-8653-4457-8CF8-8D875BD2369D}" srcOrd="1" destOrd="0" parTransId="{30B0298D-2370-4B4C-B8C5-F8E7C73B155F}" sibTransId="{C875118B-1DCC-40AB-99A2-3A22DC355CCD}"/>
    <dgm:cxn modelId="{2CCEF740-2637-4D9C-B884-BC430A2F7117}" srcId="{DB3E54DC-B00F-4DD3-8BC4-138DD72B6CD5}" destId="{1E010942-57BE-4295-80A2-D2A52B6F1BE9}" srcOrd="1" destOrd="0" parTransId="{65BD4D2A-61CC-4A6C-8135-2EDD325AA293}" sibTransId="{A98CA582-C298-4021-9D86-B104269FA4E2}"/>
    <dgm:cxn modelId="{93650206-3C54-4EAE-AC57-D42F825A5DA2}" type="presParOf" srcId="{7E7A3DC2-CD94-4ED5-BBAC-E1469C5CC81A}" destId="{DC626325-BE88-40C0-8371-B6237535B2C0}" srcOrd="0" destOrd="0" presId="urn:microsoft.com/office/officeart/2005/8/layout/hierarchy4"/>
    <dgm:cxn modelId="{41B232E4-54EE-4707-885D-DACE5ECFE5C8}" type="presParOf" srcId="{DC626325-BE88-40C0-8371-B6237535B2C0}" destId="{C848C579-9262-4ACC-B103-AE87334705D2}" srcOrd="0" destOrd="0" presId="urn:microsoft.com/office/officeart/2005/8/layout/hierarchy4"/>
    <dgm:cxn modelId="{D106C408-442B-410F-9701-DE65DAAE9DA8}" type="presParOf" srcId="{DC626325-BE88-40C0-8371-B6237535B2C0}" destId="{A3AD584A-52ED-4F9E-A1B3-B69878940409}" srcOrd="1" destOrd="0" presId="urn:microsoft.com/office/officeart/2005/8/layout/hierarchy4"/>
    <dgm:cxn modelId="{99E65450-70EC-47F6-9635-FD4338D2B397}" type="presParOf" srcId="{DC626325-BE88-40C0-8371-B6237535B2C0}" destId="{5C41E60E-99B0-47BF-9B87-642FCC46EA39}" srcOrd="2" destOrd="0" presId="urn:microsoft.com/office/officeart/2005/8/layout/hierarchy4"/>
    <dgm:cxn modelId="{15BE2C94-B0FB-4FBC-BEF5-BFACE15B68B3}" type="presParOf" srcId="{5C41E60E-99B0-47BF-9B87-642FCC46EA39}" destId="{F18285A7-C1C1-45E7-B061-FBFEA69FCA9B}" srcOrd="0" destOrd="0" presId="urn:microsoft.com/office/officeart/2005/8/layout/hierarchy4"/>
    <dgm:cxn modelId="{F2FC36EC-920B-4FC1-A1A3-8B361C2B0681}" type="presParOf" srcId="{F18285A7-C1C1-45E7-B061-FBFEA69FCA9B}" destId="{24FFDEFC-9D55-4B79-B531-6E93E1A0ECCD}" srcOrd="0" destOrd="0" presId="urn:microsoft.com/office/officeart/2005/8/layout/hierarchy4"/>
    <dgm:cxn modelId="{371BBA2F-853B-4680-82D4-9882C945C143}" type="presParOf" srcId="{F18285A7-C1C1-45E7-B061-FBFEA69FCA9B}" destId="{6062B55D-D5C9-423A-B398-0EF95FC92263}" srcOrd="1" destOrd="0" presId="urn:microsoft.com/office/officeart/2005/8/layout/hierarchy4"/>
    <dgm:cxn modelId="{AEA410F3-60F7-45AE-96F8-1BB032A7A7BD}" type="presParOf" srcId="{F18285A7-C1C1-45E7-B061-FBFEA69FCA9B}" destId="{B6711966-3D8A-4227-937E-0F12BC8A283A}" srcOrd="2" destOrd="0" presId="urn:microsoft.com/office/officeart/2005/8/layout/hierarchy4"/>
    <dgm:cxn modelId="{EDB70A76-671E-49B4-B962-F32769E84198}" type="presParOf" srcId="{B6711966-3D8A-4227-937E-0F12BC8A283A}" destId="{3C1D4EBB-5B0F-43EA-AA2D-E7FB937AD94A}" srcOrd="0" destOrd="0" presId="urn:microsoft.com/office/officeart/2005/8/layout/hierarchy4"/>
    <dgm:cxn modelId="{FB0B4FCA-3CEC-4C51-AFD0-F5E397DAAC83}" type="presParOf" srcId="{3C1D4EBB-5B0F-43EA-AA2D-E7FB937AD94A}" destId="{0EB5422D-7AA0-4347-8EC4-6A1ECA93AA1F}" srcOrd="0" destOrd="0" presId="urn:microsoft.com/office/officeart/2005/8/layout/hierarchy4"/>
    <dgm:cxn modelId="{8CB32124-5810-4932-BA2A-27BDE92A4871}" type="presParOf" srcId="{3C1D4EBB-5B0F-43EA-AA2D-E7FB937AD94A}" destId="{EA1A28C0-8A25-4B4F-874F-C9D3A1938B18}" srcOrd="1" destOrd="0" presId="urn:microsoft.com/office/officeart/2005/8/layout/hierarchy4"/>
    <dgm:cxn modelId="{EEC99E41-6AD9-4364-99C1-B2E80CB77D4F}" type="presParOf" srcId="{B6711966-3D8A-4227-937E-0F12BC8A283A}" destId="{4E0431EB-E5DD-42AD-9FED-C6ABDE07256B}" srcOrd="1" destOrd="0" presId="urn:microsoft.com/office/officeart/2005/8/layout/hierarchy4"/>
    <dgm:cxn modelId="{A542EB75-86EB-4EAC-A7C0-72655D717D95}" type="presParOf" srcId="{B6711966-3D8A-4227-937E-0F12BC8A283A}" destId="{B41D1C26-E8BD-4A7A-8834-AA9CA04F1B7E}" srcOrd="2" destOrd="0" presId="urn:microsoft.com/office/officeart/2005/8/layout/hierarchy4"/>
    <dgm:cxn modelId="{67EF63B4-45FC-4C2C-8D36-84CA9D6143E6}" type="presParOf" srcId="{B41D1C26-E8BD-4A7A-8834-AA9CA04F1B7E}" destId="{A75B6163-00A7-487D-9A7D-E168D118C1E3}" srcOrd="0" destOrd="0" presId="urn:microsoft.com/office/officeart/2005/8/layout/hierarchy4"/>
    <dgm:cxn modelId="{A21BA9A0-1924-462A-99DE-510D66740B50}" type="presParOf" srcId="{B41D1C26-E8BD-4A7A-8834-AA9CA04F1B7E}" destId="{0885A2DD-E939-4411-B1A1-766A4C4FC1ED}" srcOrd="1" destOrd="0" presId="urn:microsoft.com/office/officeart/2005/8/layout/hierarchy4"/>
    <dgm:cxn modelId="{3D4AFA1C-2A8B-4744-A900-690F21CFFC69}" type="presParOf" srcId="{5C41E60E-99B0-47BF-9B87-642FCC46EA39}" destId="{F32D0CA9-90D3-496A-9D4B-F0826D14FA26}" srcOrd="1" destOrd="0" presId="urn:microsoft.com/office/officeart/2005/8/layout/hierarchy4"/>
    <dgm:cxn modelId="{A4043F0F-652F-45FC-B320-60926F8B601F}" type="presParOf" srcId="{5C41E60E-99B0-47BF-9B87-642FCC46EA39}" destId="{2413EDA8-9655-47D5-80AE-D414F8399047}" srcOrd="2" destOrd="0" presId="urn:microsoft.com/office/officeart/2005/8/layout/hierarchy4"/>
    <dgm:cxn modelId="{9340C70F-9758-416E-8318-F9FF5363CFB4}" type="presParOf" srcId="{2413EDA8-9655-47D5-80AE-D414F8399047}" destId="{F05E3FF1-84BF-41B7-A9EB-599473190E0A}" srcOrd="0" destOrd="0" presId="urn:microsoft.com/office/officeart/2005/8/layout/hierarchy4"/>
    <dgm:cxn modelId="{45A7C75A-A933-43F3-A2E7-93218BFC81A7}" type="presParOf" srcId="{2413EDA8-9655-47D5-80AE-D414F8399047}" destId="{FF3929E5-AB0C-48EE-82AA-A03EE6EE75E7}" srcOrd="1" destOrd="0" presId="urn:microsoft.com/office/officeart/2005/8/layout/hierarchy4"/>
    <dgm:cxn modelId="{E4B2939E-F22F-4BCB-99E6-44C2C8EDE580}" type="presParOf" srcId="{2413EDA8-9655-47D5-80AE-D414F8399047}" destId="{B3F0353B-7832-456D-98BC-395C09F0C361}" srcOrd="2" destOrd="0" presId="urn:microsoft.com/office/officeart/2005/8/layout/hierarchy4"/>
    <dgm:cxn modelId="{8A234C1E-8014-4FA2-9173-DEFDE7B8C410}" type="presParOf" srcId="{B3F0353B-7832-456D-98BC-395C09F0C361}" destId="{C6D5576C-6930-4E1B-BD70-BD110881F702}" srcOrd="0" destOrd="0" presId="urn:microsoft.com/office/officeart/2005/8/layout/hierarchy4"/>
    <dgm:cxn modelId="{F4DED1AB-EDFE-47C4-AF57-59FB7B784B7A}" type="presParOf" srcId="{C6D5576C-6930-4E1B-BD70-BD110881F702}" destId="{E20E9253-0B6A-4942-A0A1-36EC567223FC}" srcOrd="0" destOrd="0" presId="urn:microsoft.com/office/officeart/2005/8/layout/hierarchy4"/>
    <dgm:cxn modelId="{3679CE41-BBD1-4E50-B35F-66A80C742696}" type="presParOf" srcId="{C6D5576C-6930-4E1B-BD70-BD110881F702}" destId="{F2CB1553-F84B-4913-A73A-9D89BDEC02F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8C579-9262-4ACC-B103-AE87334705D2}">
      <dsp:nvSpPr>
        <dsp:cNvPr id="0" name=""/>
        <dsp:cNvSpPr/>
      </dsp:nvSpPr>
      <dsp:spPr>
        <a:xfrm>
          <a:off x="0" y="0"/>
          <a:ext cx="8222203" cy="1140812"/>
        </a:xfrm>
        <a:prstGeom prst="roundRect">
          <a:avLst>
            <a:gd name="adj" fmla="val 10000"/>
          </a:avLst>
        </a:prstGeom>
        <a:gradFill rotWithShape="1">
          <a:gsLst>
            <a:gs pos="0">
              <a:schemeClr val="accent3">
                <a:tint val="67000"/>
                <a:satMod val="105000"/>
                <a:lumMod val="110000"/>
              </a:schemeClr>
            </a:gs>
            <a:gs pos="50000">
              <a:schemeClr val="accent3">
                <a:tint val="73000"/>
                <a:satMod val="103000"/>
                <a:lumMod val="105000"/>
              </a:schemeClr>
            </a:gs>
            <a:gs pos="100000">
              <a:schemeClr val="accent3">
                <a:tint val="81000"/>
                <a:satMod val="109000"/>
                <a:lumMod val="105000"/>
              </a:schemeClr>
            </a:gs>
          </a:gsLst>
          <a:lin ang="5400000" scaled="0"/>
        </a:gradFill>
        <a:ln w="6350" cap="flat" cmpd="sng" algn="in">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Наладка технологического оборудования</a:t>
          </a:r>
          <a:endParaRPr lang="ru-RU" sz="2800" kern="1200" dirty="0"/>
        </a:p>
      </dsp:txBody>
      <dsp:txXfrm>
        <a:off x="33413" y="33413"/>
        <a:ext cx="8155377" cy="1073986"/>
      </dsp:txXfrm>
    </dsp:sp>
    <dsp:sp modelId="{24FFDEFC-9D55-4B79-B531-6E93E1A0ECCD}">
      <dsp:nvSpPr>
        <dsp:cNvPr id="0" name=""/>
        <dsp:cNvSpPr/>
      </dsp:nvSpPr>
      <dsp:spPr>
        <a:xfrm>
          <a:off x="442387" y="1368152"/>
          <a:ext cx="3321303" cy="1400650"/>
        </a:xfrm>
        <a:prstGeom prst="roundRect">
          <a:avLst>
            <a:gd name="adj" fmla="val 10000"/>
          </a:avLst>
        </a:prstGeom>
        <a:gradFill rotWithShape="1">
          <a:gsLst>
            <a:gs pos="0">
              <a:schemeClr val="accent2">
                <a:tint val="67000"/>
                <a:satMod val="105000"/>
                <a:lumMod val="110000"/>
              </a:schemeClr>
            </a:gs>
            <a:gs pos="50000">
              <a:schemeClr val="accent2">
                <a:tint val="73000"/>
                <a:satMod val="103000"/>
                <a:lumMod val="105000"/>
              </a:schemeClr>
            </a:gs>
            <a:gs pos="100000">
              <a:schemeClr val="accent2">
                <a:tint val="81000"/>
                <a:satMod val="109000"/>
                <a:lumMod val="105000"/>
              </a:schemeClr>
            </a:gs>
          </a:gsLst>
          <a:lin ang="5400000" scaled="0"/>
        </a:gradFill>
        <a:ln w="6350" cap="flat" cmpd="sng" algn="in">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i="1" kern="1200" dirty="0" smtClean="0"/>
            <a:t>Первоначальная наладка </a:t>
          </a:r>
          <a:endParaRPr lang="ru-RU" sz="2600" kern="1200" dirty="0"/>
        </a:p>
      </dsp:txBody>
      <dsp:txXfrm>
        <a:off x="483411" y="1409176"/>
        <a:ext cx="3239255" cy="1318602"/>
      </dsp:txXfrm>
    </dsp:sp>
    <dsp:sp modelId="{0EB5422D-7AA0-4347-8EC4-6A1ECA93AA1F}">
      <dsp:nvSpPr>
        <dsp:cNvPr id="0" name=""/>
        <dsp:cNvSpPr/>
      </dsp:nvSpPr>
      <dsp:spPr>
        <a:xfrm>
          <a:off x="0" y="2935552"/>
          <a:ext cx="2183435" cy="2137874"/>
        </a:xfrm>
        <a:prstGeom prst="roundRect">
          <a:avLst>
            <a:gd name="adj" fmla="val 10000"/>
          </a:avLst>
        </a:prstGeom>
        <a:gradFill rotWithShape="1">
          <a:gsLst>
            <a:gs pos="0">
              <a:schemeClr val="accent2">
                <a:tint val="67000"/>
                <a:satMod val="105000"/>
                <a:lumMod val="110000"/>
              </a:schemeClr>
            </a:gs>
            <a:gs pos="50000">
              <a:schemeClr val="accent2">
                <a:tint val="73000"/>
                <a:satMod val="103000"/>
                <a:lumMod val="105000"/>
              </a:schemeClr>
            </a:gs>
            <a:gs pos="100000">
              <a:schemeClr val="accent2">
                <a:tint val="81000"/>
                <a:satMod val="109000"/>
                <a:lumMod val="105000"/>
              </a:schemeClr>
            </a:gs>
          </a:gsLst>
          <a:lin ang="5400000" scaled="0"/>
        </a:gradFill>
        <a:ln w="6350" cap="flat" cmpd="sng" algn="in">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непосредственно после сборки па заводе—изготовителе оборудования </a:t>
          </a:r>
          <a:endParaRPr lang="ru-RU" sz="1600" b="1" kern="1200" dirty="0"/>
        </a:p>
      </dsp:txBody>
      <dsp:txXfrm>
        <a:off x="62616" y="2998168"/>
        <a:ext cx="2058203" cy="2012642"/>
      </dsp:txXfrm>
    </dsp:sp>
    <dsp:sp modelId="{A75B6163-00A7-487D-9A7D-E168D118C1E3}">
      <dsp:nvSpPr>
        <dsp:cNvPr id="0" name=""/>
        <dsp:cNvSpPr/>
      </dsp:nvSpPr>
      <dsp:spPr>
        <a:xfrm>
          <a:off x="2281465" y="2935552"/>
          <a:ext cx="2077319" cy="2137874"/>
        </a:xfrm>
        <a:prstGeom prst="roundRect">
          <a:avLst>
            <a:gd name="adj" fmla="val 10000"/>
          </a:avLst>
        </a:prstGeom>
        <a:gradFill rotWithShape="1">
          <a:gsLst>
            <a:gs pos="0">
              <a:schemeClr val="accent2">
                <a:tint val="67000"/>
                <a:satMod val="105000"/>
                <a:lumMod val="110000"/>
              </a:schemeClr>
            </a:gs>
            <a:gs pos="50000">
              <a:schemeClr val="accent2">
                <a:tint val="73000"/>
                <a:satMod val="103000"/>
                <a:lumMod val="105000"/>
              </a:schemeClr>
            </a:gs>
            <a:gs pos="100000">
              <a:schemeClr val="accent2">
                <a:tint val="81000"/>
                <a:satMod val="109000"/>
                <a:lumMod val="105000"/>
              </a:schemeClr>
            </a:gs>
          </a:gsLst>
          <a:lin ang="5400000" scaled="0"/>
        </a:gradFill>
        <a:ln w="6350" cap="flat" cmpd="sng" algn="in">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ru-RU" sz="1600" b="1" kern="1200" dirty="0" smtClean="0"/>
            <a:t>на заводе-потребителе </a:t>
          </a:r>
        </a:p>
        <a:p>
          <a:pPr lvl="0" algn="ctr" defTabSz="711200">
            <a:lnSpc>
              <a:spcPct val="100000"/>
            </a:lnSpc>
            <a:spcBef>
              <a:spcPct val="0"/>
            </a:spcBef>
            <a:spcAft>
              <a:spcPts val="0"/>
            </a:spcAft>
          </a:pPr>
          <a:r>
            <a:rPr lang="ru-RU" sz="1600" b="1" kern="1200" dirty="0" smtClean="0"/>
            <a:t>(у заказчика) </a:t>
          </a:r>
        </a:p>
        <a:p>
          <a:pPr lvl="0" algn="ctr" defTabSz="711200">
            <a:lnSpc>
              <a:spcPct val="100000"/>
            </a:lnSpc>
            <a:spcBef>
              <a:spcPct val="0"/>
            </a:spcBef>
            <a:spcAft>
              <a:spcPts val="0"/>
            </a:spcAft>
          </a:pPr>
          <a:r>
            <a:rPr lang="ru-RU" sz="1600" b="1" kern="1200" dirty="0" smtClean="0"/>
            <a:t>после его монтажа</a:t>
          </a:r>
          <a:endParaRPr lang="ru-RU" sz="1600" b="1" kern="1200" dirty="0"/>
        </a:p>
      </dsp:txBody>
      <dsp:txXfrm>
        <a:off x="2342308" y="2996395"/>
        <a:ext cx="1955633" cy="2016188"/>
      </dsp:txXfrm>
    </dsp:sp>
    <dsp:sp modelId="{F05E3FF1-84BF-41B7-A9EB-599473190E0A}">
      <dsp:nvSpPr>
        <dsp:cNvPr id="0" name=""/>
        <dsp:cNvSpPr/>
      </dsp:nvSpPr>
      <dsp:spPr>
        <a:xfrm>
          <a:off x="4546833" y="1368152"/>
          <a:ext cx="3474434" cy="1403065"/>
        </a:xfrm>
        <a:prstGeom prst="roundRect">
          <a:avLst>
            <a:gd name="adj" fmla="val 10000"/>
          </a:avLst>
        </a:prstGeom>
        <a:gradFill rotWithShape="1">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w="6350" cap="flat" cmpd="sng" algn="in">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600" i="1" kern="1200" dirty="0" smtClean="0"/>
            <a:t>Текущая наладка (</a:t>
          </a:r>
          <a:r>
            <a:rPr lang="ru-RU" sz="2600" i="1" kern="1200" dirty="0" err="1" smtClean="0"/>
            <a:t>подналадка</a:t>
          </a:r>
          <a:r>
            <a:rPr lang="ru-RU" sz="2600" i="1" kern="1200" dirty="0" smtClean="0"/>
            <a:t>)</a:t>
          </a:r>
          <a:endParaRPr lang="ru-RU" sz="2600" kern="1200" dirty="0" smtClean="0"/>
        </a:p>
        <a:p>
          <a:pPr lvl="0" algn="ctr" defTabSz="1644650">
            <a:lnSpc>
              <a:spcPct val="90000"/>
            </a:lnSpc>
            <a:spcBef>
              <a:spcPct val="0"/>
            </a:spcBef>
            <a:spcAft>
              <a:spcPct val="35000"/>
            </a:spcAft>
          </a:pPr>
          <a:endParaRPr lang="ru-RU" sz="2600" kern="1200" dirty="0"/>
        </a:p>
      </dsp:txBody>
      <dsp:txXfrm>
        <a:off x="4587927" y="1409246"/>
        <a:ext cx="3392246" cy="1320877"/>
      </dsp:txXfrm>
    </dsp:sp>
    <dsp:sp modelId="{E20E9253-0B6A-4942-A0A1-36EC567223FC}">
      <dsp:nvSpPr>
        <dsp:cNvPr id="0" name=""/>
        <dsp:cNvSpPr/>
      </dsp:nvSpPr>
      <dsp:spPr>
        <a:xfrm>
          <a:off x="4906877" y="2952332"/>
          <a:ext cx="2840466" cy="2102492"/>
        </a:xfrm>
        <a:prstGeom prst="roundRect">
          <a:avLst>
            <a:gd name="adj" fmla="val 10000"/>
          </a:avLst>
        </a:prstGeom>
        <a:gradFill rotWithShape="1">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w="6350" cap="flat" cmpd="sng" algn="in">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осуществляется в процессе эксплуатации технологического оборудования, когда происходит изменение наладочного размера по времени.</a:t>
          </a:r>
          <a:endParaRPr lang="ru-RU" sz="1600" b="1" kern="1200" dirty="0"/>
        </a:p>
      </dsp:txBody>
      <dsp:txXfrm>
        <a:off x="4968457" y="3013912"/>
        <a:ext cx="2717306" cy="19793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5F47C-FEDC-4BC3-97D4-EDC48CF3BD15}" type="datetimeFigureOut">
              <a:rPr lang="ru-RU" smtClean="0"/>
              <a:t>15.02.2021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73DFA-44F0-4783-83D9-50913BCC51A2}" type="slidenum">
              <a:rPr lang="ru-RU" smtClean="0"/>
              <a:t>‹#›</a:t>
            </a:fld>
            <a:endParaRPr lang="ru-RU"/>
          </a:p>
        </p:txBody>
      </p:sp>
    </p:spTree>
    <p:extLst>
      <p:ext uri="{BB962C8B-B14F-4D97-AF65-F5344CB8AC3E}">
        <p14:creationId xmlns:p14="http://schemas.microsoft.com/office/powerpoint/2010/main" val="396048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173DFA-44F0-4783-83D9-50913BCC51A2}" type="slidenum">
              <a:rPr lang="ru-RU" smtClean="0"/>
              <a:t>14</a:t>
            </a:fld>
            <a:endParaRPr lang="ru-RU"/>
          </a:p>
        </p:txBody>
      </p:sp>
    </p:spTree>
    <p:extLst>
      <p:ext uri="{BB962C8B-B14F-4D97-AF65-F5344CB8AC3E}">
        <p14:creationId xmlns:p14="http://schemas.microsoft.com/office/powerpoint/2010/main" val="274779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93D1F8-666E-4E3D-9584-26A97F0B2CAC}" type="datetimeFigureOut">
              <a:rPr lang="ru-RU" smtClean="0"/>
              <a:pPr/>
              <a:t>15.02.2021</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AC2263B-BC87-4930-B884-B0A14DA6183A}" type="slidenum">
              <a:rPr lang="ru-RU" smtClean="0"/>
              <a:pPr/>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110573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93D1F8-666E-4E3D-9584-26A97F0B2CAC}" type="datetimeFigureOut">
              <a:rPr lang="ru-RU" smtClean="0"/>
              <a:pPr/>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2263B-BC87-4930-B884-B0A14DA6183A}" type="slidenum">
              <a:rPr lang="ru-RU" smtClean="0"/>
              <a:pPr/>
              <a:t>‹#›</a:t>
            </a:fld>
            <a:endParaRPr lang="ru-RU"/>
          </a:p>
        </p:txBody>
      </p:sp>
    </p:spTree>
    <p:extLst>
      <p:ext uri="{BB962C8B-B14F-4D97-AF65-F5344CB8AC3E}">
        <p14:creationId xmlns:p14="http://schemas.microsoft.com/office/powerpoint/2010/main" val="155741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93D1F8-666E-4E3D-9584-26A97F0B2CAC}" type="datetimeFigureOut">
              <a:rPr lang="ru-RU" smtClean="0"/>
              <a:pPr/>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2263B-BC87-4930-B884-B0A14DA6183A}" type="slidenum">
              <a:rPr lang="ru-RU" smtClean="0"/>
              <a:pPr/>
              <a:t>‹#›</a:t>
            </a:fld>
            <a:endParaRPr lang="ru-RU"/>
          </a:p>
        </p:txBody>
      </p:sp>
    </p:spTree>
    <p:extLst>
      <p:ext uri="{BB962C8B-B14F-4D97-AF65-F5344CB8AC3E}">
        <p14:creationId xmlns:p14="http://schemas.microsoft.com/office/powerpoint/2010/main" val="369769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93D1F8-666E-4E3D-9584-26A97F0B2CAC}" type="datetimeFigureOut">
              <a:rPr lang="ru-RU" smtClean="0"/>
              <a:pPr/>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2263B-BC87-4930-B884-B0A14DA6183A}" type="slidenum">
              <a:rPr lang="ru-RU" smtClean="0"/>
              <a:pPr/>
              <a:t>‹#›</a:t>
            </a:fld>
            <a:endParaRPr lang="ru-RU"/>
          </a:p>
        </p:txBody>
      </p:sp>
    </p:spTree>
    <p:extLst>
      <p:ext uri="{BB962C8B-B14F-4D97-AF65-F5344CB8AC3E}">
        <p14:creationId xmlns:p14="http://schemas.microsoft.com/office/powerpoint/2010/main" val="328082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93D1F8-666E-4E3D-9584-26A97F0B2CAC}" type="datetimeFigureOut">
              <a:rPr lang="ru-RU" smtClean="0"/>
              <a:pPr/>
              <a:t>15.02.2021</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AC2263B-BC87-4930-B884-B0A14DA6183A}" type="slidenum">
              <a:rPr lang="ru-RU" smtClean="0"/>
              <a:pPr/>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958685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93D1F8-666E-4E3D-9584-26A97F0B2CAC}" type="datetimeFigureOut">
              <a:rPr lang="ru-RU" smtClean="0"/>
              <a:pPr/>
              <a:t>15.02.2021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C2263B-BC87-4930-B884-B0A14DA6183A}" type="slidenum">
              <a:rPr lang="ru-RU" smtClean="0"/>
              <a:pPr/>
              <a:t>‹#›</a:t>
            </a:fld>
            <a:endParaRPr lang="ru-RU"/>
          </a:p>
        </p:txBody>
      </p:sp>
    </p:spTree>
    <p:extLst>
      <p:ext uri="{BB962C8B-B14F-4D97-AF65-F5344CB8AC3E}">
        <p14:creationId xmlns:p14="http://schemas.microsoft.com/office/powerpoint/2010/main" val="25524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93D1F8-666E-4E3D-9584-26A97F0B2CAC}" type="datetimeFigureOut">
              <a:rPr lang="ru-RU" smtClean="0"/>
              <a:pPr/>
              <a:t>15.02.2021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AC2263B-BC87-4930-B884-B0A14DA6183A}" type="slidenum">
              <a:rPr lang="ru-RU" smtClean="0"/>
              <a:pPr/>
              <a:t>‹#›</a:t>
            </a:fld>
            <a:endParaRPr lang="ru-RU"/>
          </a:p>
        </p:txBody>
      </p:sp>
    </p:spTree>
    <p:extLst>
      <p:ext uri="{BB962C8B-B14F-4D97-AF65-F5344CB8AC3E}">
        <p14:creationId xmlns:p14="http://schemas.microsoft.com/office/powerpoint/2010/main" val="86639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93D1F8-666E-4E3D-9584-26A97F0B2CAC}" type="datetimeFigureOut">
              <a:rPr lang="ru-RU" smtClean="0"/>
              <a:pPr/>
              <a:t>15.02.2021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AC2263B-BC87-4930-B884-B0A14DA6183A}" type="slidenum">
              <a:rPr lang="ru-RU" smtClean="0"/>
              <a:pPr/>
              <a:t>‹#›</a:t>
            </a:fld>
            <a:endParaRPr lang="ru-RU"/>
          </a:p>
        </p:txBody>
      </p:sp>
    </p:spTree>
    <p:extLst>
      <p:ext uri="{BB962C8B-B14F-4D97-AF65-F5344CB8AC3E}">
        <p14:creationId xmlns:p14="http://schemas.microsoft.com/office/powerpoint/2010/main" val="368773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3D1F8-666E-4E3D-9584-26A97F0B2CAC}" type="datetimeFigureOut">
              <a:rPr lang="ru-RU" smtClean="0"/>
              <a:pPr/>
              <a:t>15.02.2021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AC2263B-BC87-4930-B884-B0A14DA6183A}" type="slidenum">
              <a:rPr lang="ru-RU" smtClean="0"/>
              <a:pPr/>
              <a:t>‹#›</a:t>
            </a:fld>
            <a:endParaRPr lang="ru-RU"/>
          </a:p>
        </p:txBody>
      </p:sp>
    </p:spTree>
    <p:extLst>
      <p:ext uri="{BB962C8B-B14F-4D97-AF65-F5344CB8AC3E}">
        <p14:creationId xmlns:p14="http://schemas.microsoft.com/office/powerpoint/2010/main" val="278518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93D1F8-666E-4E3D-9584-26A97F0B2CAC}" type="datetimeFigureOut">
              <a:rPr lang="ru-RU" smtClean="0"/>
              <a:pPr/>
              <a:t>15.02.2021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AC2263B-BC87-4930-B884-B0A14DA6183A}" type="slidenum">
              <a:rPr lang="ru-RU" smtClean="0"/>
              <a:pPr/>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348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93D1F8-666E-4E3D-9584-26A97F0B2CAC}" type="datetimeFigureOut">
              <a:rPr lang="ru-RU" smtClean="0"/>
              <a:pPr/>
              <a:t>15.02.2021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AC2263B-BC87-4930-B884-B0A14DA6183A}" type="slidenum">
              <a:rPr lang="ru-RU" smtClean="0"/>
              <a:pPr/>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308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93D1F8-666E-4E3D-9584-26A97F0B2CAC}" type="datetimeFigureOut">
              <a:rPr lang="ru-RU" smtClean="0"/>
              <a:pPr/>
              <a:t>15.02.2021</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AC2263B-BC87-4930-B884-B0A14DA6183A}" type="slidenum">
              <a:rPr lang="ru-RU" smtClean="0"/>
              <a:pPr/>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1809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pos="9216" userDrawn="1">
          <p15:clr>
            <a:srgbClr val="F26B43"/>
          </p15:clr>
        </p15:guide>
        <p15:guide id="13" pos="1248" userDrawn="1">
          <p15:clr>
            <a:srgbClr val="F26B43"/>
          </p15:clr>
        </p15:guide>
        <p15:guide id="14" pos="1152" userDrawn="1">
          <p15:clr>
            <a:srgbClr val="F26B43"/>
          </p15:clr>
        </p15:guide>
        <p15:guide id="15" orient="horz" pos="1368" userDrawn="1">
          <p15:clr>
            <a:srgbClr val="F26B43"/>
          </p15:clr>
        </p15:guide>
        <p15:guide id="16" orient="horz" pos="1440" userDrawn="1">
          <p15:clr>
            <a:srgbClr val="F26B43"/>
          </p15:clr>
        </p15:guide>
        <p15:guide id="17" orient="horz" pos="3696" userDrawn="1">
          <p15:clr>
            <a:srgbClr val="F26B43"/>
          </p15:clr>
        </p15:guide>
        <p15:guide id="18" orient="horz" pos="432" userDrawn="1">
          <p15:clr>
            <a:srgbClr val="F26B43"/>
          </p15:clr>
        </p15:guide>
        <p15:guide id="19" orient="horz" pos="1512" userDrawn="1">
          <p15:clr>
            <a:srgbClr val="F26B43"/>
          </p15:clr>
        </p15:guide>
        <p15:guide id="20" pos="6912" userDrawn="1">
          <p15:clr>
            <a:srgbClr val="F26B43"/>
          </p15:clr>
        </p15:guide>
        <p15:guide id="21" pos="936" userDrawn="1">
          <p15:clr>
            <a:srgbClr val="F26B43"/>
          </p15:clr>
        </p15:guide>
        <p15:guide id="22"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92697" y="0"/>
            <a:ext cx="6894491"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Министерство образования и науки Республики Казахстан</a:t>
            </a:r>
          </a:p>
          <a:p>
            <a:pPr algn="ctr"/>
            <a:r>
              <a:rPr lang="ru-RU" dirty="0" smtClean="0">
                <a:latin typeface="Times New Roman" panose="02020603050405020304" pitchFamily="18" charset="0"/>
                <a:cs typeface="Times New Roman" panose="02020603050405020304" pitchFamily="18" charset="0"/>
              </a:rPr>
              <a:t>Управление  образования ВКО</a:t>
            </a:r>
          </a:p>
          <a:p>
            <a:pPr algn="ctr"/>
            <a:r>
              <a:rPr lang="ru-RU" dirty="0" smtClean="0">
                <a:latin typeface="Times New Roman" panose="02020603050405020304" pitchFamily="18" charset="0"/>
                <a:cs typeface="Times New Roman" panose="02020603050405020304" pitchFamily="18" charset="0"/>
              </a:rPr>
              <a:t>КГКП «Восточно-Казахстанский технологический колледж»</a:t>
            </a:r>
            <a:endParaRPr lang="ru-RU" dirty="0">
              <a:latin typeface="Times New Roman" panose="02020603050405020304" pitchFamily="18" charset="0"/>
              <a:cs typeface="Times New Roman" panose="02020603050405020304" pitchFamily="18" charset="0"/>
            </a:endParaRPr>
          </a:p>
        </p:txBody>
      </p:sp>
      <p:pic>
        <p:nvPicPr>
          <p:cNvPr id="1026" name="Picture 2" descr="эмблема  новая  ВКО технологич 2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728" y="0"/>
            <a:ext cx="9286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61611" y="1132958"/>
            <a:ext cx="6694781" cy="523220"/>
          </a:xfrm>
          <a:prstGeom prst="rect">
            <a:avLst/>
          </a:prstGeom>
          <a:noFill/>
        </p:spPr>
        <p:txBody>
          <a:bodyPr wrap="none" rtlCol="0">
            <a:spAutoFit/>
          </a:bodyPr>
          <a:lstStyle/>
          <a:p>
            <a:pPr algn="ctr"/>
            <a:r>
              <a:rPr lang="ru-RU" sz="2800" dirty="0" smtClean="0">
                <a:latin typeface="Times New Roman" panose="02020603050405020304" pitchFamily="18" charset="0"/>
                <a:cs typeface="Times New Roman" panose="02020603050405020304" pitchFamily="18" charset="0"/>
              </a:rPr>
              <a:t>Тема урока: Наладка сверлильных станков</a:t>
            </a:r>
            <a:endParaRPr lang="ru-RU"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073364" y="5298324"/>
            <a:ext cx="3089244"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Преподаватель: </a:t>
            </a:r>
            <a:r>
              <a:rPr lang="ru-RU" dirty="0" err="1" smtClean="0">
                <a:latin typeface="Times New Roman" panose="02020603050405020304" pitchFamily="18" charset="0"/>
                <a:cs typeface="Times New Roman" panose="02020603050405020304" pitchFamily="18" charset="0"/>
              </a:rPr>
              <a:t>Ожаров</a:t>
            </a:r>
            <a:r>
              <a:rPr lang="ru-RU" dirty="0" smtClean="0">
                <a:latin typeface="Times New Roman" panose="02020603050405020304" pitchFamily="18" charset="0"/>
                <a:cs typeface="Times New Roman" panose="02020603050405020304" pitchFamily="18" charset="0"/>
              </a:rPr>
              <a:t> Д.М</a:t>
            </a:r>
            <a:r>
              <a:rPr lang="ru-RU" dirty="0" smtClean="0"/>
              <a:t>.</a:t>
            </a:r>
            <a:endParaRPr lang="ru-RU" dirty="0"/>
          </a:p>
        </p:txBody>
      </p:sp>
      <p:sp>
        <p:nvSpPr>
          <p:cNvPr id="7" name="TextBox 6"/>
          <p:cNvSpPr txBox="1"/>
          <p:nvPr/>
        </p:nvSpPr>
        <p:spPr>
          <a:xfrm>
            <a:off x="5875346" y="6291618"/>
            <a:ext cx="1729191"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г</a:t>
            </a:r>
            <a:r>
              <a:rPr lang="ru-RU" dirty="0" smtClean="0">
                <a:latin typeface="Times New Roman" panose="02020603050405020304" pitchFamily="18" charset="0"/>
                <a:cs typeface="Times New Roman" panose="02020603050405020304" pitchFamily="18" charset="0"/>
              </a:rPr>
              <a:t>. Семей 2021 г</a:t>
            </a:r>
            <a:r>
              <a:rPr lang="ru-RU" dirty="0" smtClean="0"/>
              <a:t>.</a:t>
            </a:r>
            <a:endParaRPr lang="ru-RU" dirty="0"/>
          </a:p>
        </p:txBody>
      </p:sp>
      <p:pic>
        <p:nvPicPr>
          <p:cNvPr id="8" name="Рисунок 7" descr="https://www.tssp.kz/uploads/2/images/t4Y8IiQ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2060847"/>
            <a:ext cx="2506036" cy="3027163"/>
          </a:xfrm>
          <a:prstGeom prst="rect">
            <a:avLst/>
          </a:prstGeom>
          <a:noFill/>
          <a:ln>
            <a:noFill/>
          </a:ln>
        </p:spPr>
      </p:pic>
      <p:pic>
        <p:nvPicPr>
          <p:cNvPr id="3" name="Рисунок 2"/>
          <p:cNvPicPr>
            <a:picLocks noChangeAspect="1"/>
          </p:cNvPicPr>
          <p:nvPr/>
        </p:nvPicPr>
        <p:blipFill>
          <a:blip r:embed="rId4"/>
          <a:stretch>
            <a:fillRect/>
          </a:stretch>
        </p:blipFill>
        <p:spPr>
          <a:xfrm>
            <a:off x="4943872" y="2075139"/>
            <a:ext cx="3056457" cy="3218671"/>
          </a:xfrm>
          <a:prstGeom prst="rect">
            <a:avLst/>
          </a:prstGeom>
        </p:spPr>
      </p:pic>
      <p:pic>
        <p:nvPicPr>
          <p:cNvPr id="9" name="Picture 4" descr="84085_w640_h640_rb6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281" y="2132856"/>
            <a:ext cx="2095326" cy="308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8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063552" y="260648"/>
            <a:ext cx="8229600" cy="490066"/>
          </a:xfrm>
          <a:prstGeom prst="rect">
            <a:avLst/>
          </a:prstGeom>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lvl1pPr algn="l" defTabSz="914400" rtl="0" eaLnBrk="1" latinLnBrk="0" hangingPunct="1">
              <a:lnSpc>
                <a:spcPct val="89000"/>
              </a:lnSpc>
              <a:spcBef>
                <a:spcPct val="0"/>
              </a:spcBef>
              <a:buNone/>
              <a:defRPr sz="44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9600" dirty="0">
                <a:solidFill>
                  <a:schemeClr val="tx1"/>
                </a:solidFill>
              </a:rPr>
              <a:t>Установка и крепление деталей для сверления</a:t>
            </a:r>
            <a:endParaRPr lang="ru-RU" sz="3200" dirty="0">
              <a:solidFill>
                <a:schemeClr val="tx1"/>
              </a:solidFill>
            </a:endParaRPr>
          </a:p>
          <a:p>
            <a:r>
              <a:rPr lang="ru-RU" sz="2200" b="1" dirty="0" smtClean="0"/>
              <a:t/>
            </a:r>
            <a:br>
              <a:rPr lang="ru-RU" sz="2200" b="1" dirty="0" smtClean="0"/>
            </a:br>
            <a:r>
              <a:rPr lang="ru-RU" dirty="0" smtClean="0"/>
              <a:t/>
            </a:r>
            <a:br>
              <a:rPr lang="ru-RU" dirty="0" smtClean="0"/>
            </a:br>
            <a:endParaRPr lang="ru-RU" sz="2700" dirty="0"/>
          </a:p>
        </p:txBody>
      </p:sp>
      <p:sp>
        <p:nvSpPr>
          <p:cNvPr id="3" name="Прямоугольник 2"/>
          <p:cNvSpPr/>
          <p:nvPr/>
        </p:nvSpPr>
        <p:spPr>
          <a:xfrm>
            <a:off x="5879976" y="1196752"/>
            <a:ext cx="6096000" cy="4524315"/>
          </a:xfrm>
          <a:prstGeom prst="rect">
            <a:avLst/>
          </a:prstGeom>
        </p:spPr>
        <p:txBody>
          <a:bodyPr>
            <a:spAutoFit/>
          </a:bodyPr>
          <a:lstStyle/>
          <a:p>
            <a:pPr algn="just"/>
            <a:r>
              <a:rPr lang="ru-RU" dirty="0" smtClean="0">
                <a:solidFill>
                  <a:srgbClr val="000000"/>
                </a:solidFill>
                <a:latin typeface="Times New Roman" panose="02020603050405020304" pitchFamily="18" charset="0"/>
              </a:rPr>
              <a:t>	Угольники </a:t>
            </a:r>
            <a:r>
              <a:rPr lang="ru-RU" dirty="0">
                <a:solidFill>
                  <a:srgbClr val="000000"/>
                </a:solidFill>
                <a:latin typeface="Times New Roman" panose="02020603050405020304" pitchFamily="18" charset="0"/>
              </a:rPr>
              <a:t>применяют для крепления таких заготовок, которые нельзя установить для обработки отверстий на столе станка, в тисках и в других устройствах. Угольники бывают простые и универсальные.</a:t>
            </a:r>
          </a:p>
          <a:p>
            <a:pPr algn="just"/>
            <a:r>
              <a:rPr lang="ru-RU" dirty="0" smtClean="0">
                <a:solidFill>
                  <a:srgbClr val="000000"/>
                </a:solidFill>
                <a:latin typeface="Times New Roman" panose="02020603050405020304" pitchFamily="18" charset="0"/>
              </a:rPr>
              <a:t>	Простые </a:t>
            </a:r>
            <a:r>
              <a:rPr lang="ru-RU" dirty="0">
                <a:solidFill>
                  <a:srgbClr val="000000"/>
                </a:solidFill>
                <a:latin typeface="Times New Roman" panose="02020603050405020304" pitchFamily="18" charset="0"/>
              </a:rPr>
              <a:t>угольники имеют обычно две точно обработанные полки (рис. 3</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одна из которых служит для установки на стол станка, а другая - для установки и крепления детали.</a:t>
            </a:r>
          </a:p>
          <a:p>
            <a:pPr algn="just"/>
            <a:r>
              <a:rPr lang="ru-RU" dirty="0" smtClean="0">
                <a:solidFill>
                  <a:srgbClr val="000000"/>
                </a:solidFill>
                <a:latin typeface="Times New Roman" panose="02020603050405020304" pitchFamily="18" charset="0"/>
              </a:rPr>
              <a:t>	Универсальные </a:t>
            </a:r>
            <a:r>
              <a:rPr lang="ru-RU" dirty="0">
                <a:solidFill>
                  <a:srgbClr val="000000"/>
                </a:solidFill>
                <a:latin typeface="Times New Roman" panose="02020603050405020304" pitchFamily="18" charset="0"/>
              </a:rPr>
              <a:t>угольники используют для установки разнообразных заготовок под различными углами к столу станка. Обе полки универсального угольника соединены между собой шарнирной осью и могут устанавливаться под любым углом относительно одна другой. Заготовку крепят к установочной поверхности угольника при помощи прижимных планок, накладок и болтов, вставляемых в Т-образные пазы отверстия или прорези.</a:t>
            </a:r>
            <a:endParaRPr lang="ru-RU" b="0" dirty="0">
              <a:solidFill>
                <a:srgbClr val="000000"/>
              </a:solidFill>
              <a:effectLst/>
              <a:latin typeface="Times New Roman" panose="02020603050405020304" pitchFamily="18" charset="0"/>
            </a:endParaRPr>
          </a:p>
        </p:txBody>
      </p:sp>
      <p:pic>
        <p:nvPicPr>
          <p:cNvPr id="7170" name="Picture 2" descr="Рис. 208. Простой уголь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124744"/>
            <a:ext cx="3562350" cy="46577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29656" y="5971833"/>
            <a:ext cx="2690801" cy="369332"/>
          </a:xfrm>
          <a:prstGeom prst="rect">
            <a:avLst/>
          </a:prstGeom>
        </p:spPr>
        <p:txBody>
          <a:bodyPr wrap="none">
            <a:spAutoFit/>
          </a:bodyPr>
          <a:lstStyle/>
          <a:p>
            <a:r>
              <a:rPr lang="ru-RU" i="1" dirty="0">
                <a:latin typeface="Times New Roman" panose="02020603050405020304" pitchFamily="18" charset="0"/>
              </a:rPr>
              <a:t>Рис. 3</a:t>
            </a:r>
            <a:r>
              <a:rPr lang="ru-RU" i="1" dirty="0" smtClean="0">
                <a:latin typeface="Times New Roman" panose="02020603050405020304" pitchFamily="18" charset="0"/>
              </a:rPr>
              <a:t>. </a:t>
            </a:r>
            <a:r>
              <a:rPr lang="ru-RU" i="1" dirty="0">
                <a:latin typeface="Times New Roman" panose="02020603050405020304" pitchFamily="18" charset="0"/>
              </a:rPr>
              <a:t>Простой угольник</a:t>
            </a:r>
            <a:endParaRPr lang="ru-RU" dirty="0"/>
          </a:p>
        </p:txBody>
      </p:sp>
    </p:spTree>
    <p:extLst>
      <p:ext uri="{BB962C8B-B14F-4D97-AF65-F5344CB8AC3E}">
        <p14:creationId xmlns:p14="http://schemas.microsoft.com/office/powerpoint/2010/main" val="251289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2152" y="188640"/>
            <a:ext cx="6528048" cy="2308324"/>
          </a:xfrm>
          <a:prstGeom prst="rect">
            <a:avLst/>
          </a:prstGeom>
        </p:spPr>
        <p:txBody>
          <a:bodyPr wrap="square">
            <a:spAutoFit/>
          </a:bodyPr>
          <a:lstStyle/>
          <a:p>
            <a:r>
              <a:rPr lang="ru-RU" dirty="0" smtClean="0">
                <a:solidFill>
                  <a:srgbClr val="000000"/>
                </a:solidFill>
                <a:latin typeface="Times New Roman" panose="02020603050405020304" pitchFamily="18" charset="0"/>
              </a:rPr>
              <a:t>	Ступенчатые </a:t>
            </a:r>
            <a:r>
              <a:rPr lang="ru-RU" dirty="0">
                <a:solidFill>
                  <a:srgbClr val="000000"/>
                </a:solidFill>
                <a:latin typeface="Times New Roman" panose="02020603050405020304" pitchFamily="18" charset="0"/>
              </a:rPr>
              <a:t>опоры ("пирамиды") 2 (рис. 4</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различных конструкций имеют разное число ступеней. Упоры под наружные концы прихватов могут быть сделаны из обрезков металла или твердой древесины. Если применяется деревянный упор 7, он должен иметь достаточное поперечное сечение для обеспечения необходимой жесткости. Упор ставят так, чтобы давление прихвата передавалось на срез, перпендикулярный волокнам древесины.</a:t>
            </a:r>
            <a:endParaRPr lang="ru-RU" dirty="0"/>
          </a:p>
        </p:txBody>
      </p:sp>
      <p:pic>
        <p:nvPicPr>
          <p:cNvPr id="8194" name="Picture 2" descr="Рис. 209.  Ступенчатые опоры:  1  - упор,  2  - ступенчатая опо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334690"/>
            <a:ext cx="2688297"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20540" y="2496964"/>
            <a:ext cx="3647728" cy="646331"/>
          </a:xfrm>
          <a:prstGeom prst="rect">
            <a:avLst/>
          </a:prstGeom>
        </p:spPr>
        <p:txBody>
          <a:bodyPr wrap="square">
            <a:spAutoFit/>
          </a:bodyPr>
          <a:lstStyle/>
          <a:p>
            <a:pPr algn="ctr"/>
            <a:r>
              <a:rPr lang="ru-RU" i="1" dirty="0" smtClean="0">
                <a:latin typeface="Times New Roman" panose="02020603050405020304" pitchFamily="18" charset="0"/>
              </a:rPr>
              <a:t>Рис. 4. </a:t>
            </a:r>
            <a:r>
              <a:rPr lang="ru-RU" i="1" dirty="0">
                <a:latin typeface="Times New Roman" panose="02020603050405020304" pitchFamily="18" charset="0"/>
              </a:rPr>
              <a:t>Ступенчатые опоры: </a:t>
            </a:r>
            <a:endParaRPr lang="ru-RU" i="1" dirty="0" smtClean="0">
              <a:latin typeface="Times New Roman" panose="02020603050405020304" pitchFamily="18" charset="0"/>
            </a:endParaRPr>
          </a:p>
          <a:p>
            <a:pPr algn="ctr"/>
            <a:r>
              <a:rPr lang="ru-RU" i="1" dirty="0" smtClean="0">
                <a:latin typeface="Times New Roman" panose="02020603050405020304" pitchFamily="18" charset="0"/>
              </a:rPr>
              <a:t>1 </a:t>
            </a:r>
            <a:r>
              <a:rPr lang="ru-RU" i="1" dirty="0">
                <a:latin typeface="Times New Roman" panose="02020603050405020304" pitchFamily="18" charset="0"/>
              </a:rPr>
              <a:t>- упор, 2 - ступенчатая </a:t>
            </a:r>
            <a:r>
              <a:rPr lang="ru-RU" i="1" dirty="0" smtClean="0">
                <a:latin typeface="Times New Roman" panose="02020603050405020304" pitchFamily="18" charset="0"/>
              </a:rPr>
              <a:t>опора</a:t>
            </a:r>
            <a:endParaRPr lang="ru-RU" dirty="0"/>
          </a:p>
        </p:txBody>
      </p:sp>
      <p:sp>
        <p:nvSpPr>
          <p:cNvPr id="5" name="Прямоугольник 4"/>
          <p:cNvSpPr/>
          <p:nvPr/>
        </p:nvSpPr>
        <p:spPr>
          <a:xfrm>
            <a:off x="882152" y="2404631"/>
            <a:ext cx="6096000" cy="1477328"/>
          </a:xfrm>
          <a:prstGeom prst="rect">
            <a:avLst/>
          </a:prstGeom>
        </p:spPr>
        <p:txBody>
          <a:bodyPr>
            <a:spAutoFit/>
          </a:bodyPr>
          <a:lstStyle/>
          <a:p>
            <a:r>
              <a:rPr lang="ru-RU" dirty="0" smtClean="0">
                <a:solidFill>
                  <a:srgbClr val="000000"/>
                </a:solidFill>
                <a:latin typeface="Times New Roman" panose="02020603050405020304" pitchFamily="18" charset="0"/>
              </a:rPr>
              <a:t>	На </a:t>
            </a:r>
            <a:r>
              <a:rPr lang="ru-RU" dirty="0">
                <a:solidFill>
                  <a:srgbClr val="000000"/>
                </a:solidFill>
                <a:latin typeface="Times New Roman" panose="02020603050405020304" pitchFamily="18" charset="0"/>
              </a:rPr>
              <a:t>рис. 5</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показана установка валика при помощи одного упора на призмах. В зависимости от условий работы установка может меняться, но обрабатываемая деталь всегда должна крепиться прочно. На рис. 6</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а, б показаны другие способы крепления деталей при сверлении.</a:t>
            </a:r>
            <a:endParaRPr lang="ru-RU" dirty="0"/>
          </a:p>
        </p:txBody>
      </p:sp>
      <p:pic>
        <p:nvPicPr>
          <p:cNvPr id="8196" name="Picture 4" descr="Рис. 210. Установка и закрепление валика при помощи одного упора на призм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252" y="3881959"/>
            <a:ext cx="2209800" cy="20764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89408" y="6051132"/>
            <a:ext cx="6096000" cy="646331"/>
          </a:xfrm>
          <a:prstGeom prst="rect">
            <a:avLst/>
          </a:prstGeom>
        </p:spPr>
        <p:txBody>
          <a:bodyPr>
            <a:spAutoFit/>
          </a:bodyPr>
          <a:lstStyle/>
          <a:p>
            <a:pPr algn="ctr"/>
            <a:r>
              <a:rPr lang="ru-RU" i="1" dirty="0">
                <a:latin typeface="Times New Roman" panose="02020603050405020304" pitchFamily="18" charset="0"/>
              </a:rPr>
              <a:t>Рис. 5</a:t>
            </a:r>
            <a:r>
              <a:rPr lang="ru-RU" i="1" dirty="0" smtClean="0">
                <a:latin typeface="Times New Roman" panose="02020603050405020304" pitchFamily="18" charset="0"/>
              </a:rPr>
              <a:t>. </a:t>
            </a:r>
            <a:r>
              <a:rPr lang="ru-RU" i="1" dirty="0">
                <a:latin typeface="Times New Roman" panose="02020603050405020304" pitchFamily="18" charset="0"/>
              </a:rPr>
              <a:t>Установка и закрепление </a:t>
            </a:r>
            <a:endParaRPr lang="ru-RU" i="1" dirty="0" smtClean="0">
              <a:latin typeface="Times New Roman" panose="02020603050405020304" pitchFamily="18" charset="0"/>
            </a:endParaRPr>
          </a:p>
          <a:p>
            <a:pPr algn="ctr"/>
            <a:r>
              <a:rPr lang="ru-RU" i="1" dirty="0" smtClean="0">
                <a:latin typeface="Times New Roman" panose="02020603050405020304" pitchFamily="18" charset="0"/>
              </a:rPr>
              <a:t>валика </a:t>
            </a:r>
            <a:r>
              <a:rPr lang="ru-RU" i="1" dirty="0">
                <a:latin typeface="Times New Roman" panose="02020603050405020304" pitchFamily="18" charset="0"/>
              </a:rPr>
              <a:t>при помощи одного упора на призмах</a:t>
            </a:r>
            <a:endParaRPr lang="ru-RU" dirty="0"/>
          </a:p>
        </p:txBody>
      </p:sp>
      <p:pic>
        <p:nvPicPr>
          <p:cNvPr id="8198" name="Picture 6" descr="Рис. 211.  Некоторые способы крепления деталей при сверлении:  а - при помощи ручных тисков,  б - прижимами губками 4, ходового винта 2, направляющих 9, прижимных планок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296" y="3729559"/>
            <a:ext cx="1781175"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9263597" y="6189631"/>
            <a:ext cx="774571" cy="369332"/>
          </a:xfrm>
          <a:prstGeom prst="rect">
            <a:avLst/>
          </a:prstGeom>
        </p:spPr>
        <p:txBody>
          <a:bodyPr wrap="none">
            <a:spAutoFit/>
          </a:bodyPr>
          <a:lstStyle/>
          <a:p>
            <a:r>
              <a:rPr lang="ru-RU" i="1" dirty="0">
                <a:latin typeface="Times New Roman" panose="02020603050405020304" pitchFamily="18" charset="0"/>
              </a:rPr>
              <a:t>Рис. </a:t>
            </a:r>
            <a:r>
              <a:rPr lang="ru-RU" i="1" dirty="0" smtClean="0">
                <a:latin typeface="Times New Roman" panose="02020603050405020304" pitchFamily="18" charset="0"/>
              </a:rPr>
              <a:t>6</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51984" y="1916832"/>
            <a:ext cx="6096000" cy="2585323"/>
          </a:xfrm>
          <a:prstGeom prst="rect">
            <a:avLst/>
          </a:prstGeom>
        </p:spPr>
        <p:txBody>
          <a:bodyPr>
            <a:spAutoFit/>
          </a:bodyPr>
          <a:lstStyle/>
          <a:p>
            <a:r>
              <a:rPr lang="ru-RU" dirty="0" smtClean="0">
                <a:solidFill>
                  <a:srgbClr val="000000"/>
                </a:solidFill>
                <a:latin typeface="Times New Roman" panose="02020603050405020304" pitchFamily="18" charset="0"/>
              </a:rPr>
              <a:t>	Прихваты </a:t>
            </a:r>
            <a:r>
              <a:rPr lang="ru-RU" dirty="0">
                <a:solidFill>
                  <a:srgbClr val="000000"/>
                </a:solidFill>
                <a:latin typeface="Times New Roman" panose="02020603050405020304" pitchFamily="18" charset="0"/>
              </a:rPr>
              <a:t>с болтами. В Т-образные канавки стола 2 сверлильного станка или плиты станка устанавливают зажимные болты 7 с четырехугольной головкой (рис. 7</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На болт надевают прижимную планку 6, которая одной стороной ложится на край закрепляемой заготовки 7, а другой - на упор 3. Гайка 5, упирающаяся в шайбу 4, прижимает заготовку при помощи прижимной планки к верхней плоскости стола. Прихваты бывают разных форм и размеров.</a:t>
            </a:r>
            <a:endParaRPr lang="ru-RU" dirty="0"/>
          </a:p>
        </p:txBody>
      </p:sp>
      <p:pic>
        <p:nvPicPr>
          <p:cNvPr id="9218" name="Picture 2" descr="Рис. 212.  Прихват с болтами:  1 - зажимной болт,  2 - стол,  3 - упор,  4  - шайба,  5  - гайка,  6  - прижимная планка,  7 - заготов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432" y="404664"/>
            <a:ext cx="3733800" cy="42386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3352" y="4869160"/>
            <a:ext cx="6096000" cy="1200329"/>
          </a:xfrm>
          <a:prstGeom prst="rect">
            <a:avLst/>
          </a:prstGeom>
        </p:spPr>
        <p:txBody>
          <a:bodyPr>
            <a:spAutoFit/>
          </a:bodyPr>
          <a:lstStyle/>
          <a:p>
            <a:pPr algn="ctr"/>
            <a:r>
              <a:rPr lang="ru-RU" i="1" dirty="0">
                <a:latin typeface="Times New Roman" panose="02020603050405020304" pitchFamily="18" charset="0"/>
              </a:rPr>
              <a:t>Рис. 7</a:t>
            </a:r>
            <a:r>
              <a:rPr lang="ru-RU" i="1" dirty="0" smtClean="0">
                <a:latin typeface="Times New Roman" panose="02020603050405020304" pitchFamily="18" charset="0"/>
              </a:rPr>
              <a:t>. </a:t>
            </a:r>
            <a:r>
              <a:rPr lang="ru-RU" i="1" dirty="0">
                <a:latin typeface="Times New Roman" panose="02020603050405020304" pitchFamily="18" charset="0"/>
              </a:rPr>
              <a:t>Прихват с болтами: </a:t>
            </a:r>
            <a:endParaRPr lang="ru-RU" i="1" dirty="0" smtClean="0">
              <a:latin typeface="Times New Roman" panose="02020603050405020304" pitchFamily="18" charset="0"/>
            </a:endParaRPr>
          </a:p>
          <a:p>
            <a:pPr algn="ctr"/>
            <a:r>
              <a:rPr lang="ru-RU" i="1" dirty="0" smtClean="0">
                <a:latin typeface="Times New Roman" panose="02020603050405020304" pitchFamily="18" charset="0"/>
              </a:rPr>
              <a:t>1 </a:t>
            </a:r>
            <a:r>
              <a:rPr lang="ru-RU" i="1" dirty="0">
                <a:latin typeface="Times New Roman" panose="02020603050405020304" pitchFamily="18" charset="0"/>
              </a:rPr>
              <a:t>- зажимной болт, </a:t>
            </a:r>
            <a:endParaRPr lang="ru-RU" i="1" dirty="0" smtClean="0">
              <a:latin typeface="Times New Roman" panose="02020603050405020304" pitchFamily="18" charset="0"/>
            </a:endParaRPr>
          </a:p>
          <a:p>
            <a:pPr algn="ctr"/>
            <a:r>
              <a:rPr lang="ru-RU" i="1" dirty="0" smtClean="0">
                <a:latin typeface="Times New Roman" panose="02020603050405020304" pitchFamily="18" charset="0"/>
              </a:rPr>
              <a:t>2 </a:t>
            </a:r>
            <a:r>
              <a:rPr lang="ru-RU" i="1" dirty="0">
                <a:latin typeface="Times New Roman" panose="02020603050405020304" pitchFamily="18" charset="0"/>
              </a:rPr>
              <a:t>- стол, 3 - упор, 4 - шайба, 5 - гайка, </a:t>
            </a:r>
            <a:endParaRPr lang="ru-RU" i="1" dirty="0" smtClean="0">
              <a:latin typeface="Times New Roman" panose="02020603050405020304" pitchFamily="18" charset="0"/>
            </a:endParaRPr>
          </a:p>
          <a:p>
            <a:pPr algn="ctr"/>
            <a:r>
              <a:rPr lang="ru-RU" i="1" dirty="0" smtClean="0">
                <a:latin typeface="Times New Roman" panose="02020603050405020304" pitchFamily="18" charset="0"/>
              </a:rPr>
              <a:t>6 </a:t>
            </a:r>
            <a:r>
              <a:rPr lang="ru-RU" i="1" dirty="0">
                <a:latin typeface="Times New Roman" panose="02020603050405020304" pitchFamily="18" charset="0"/>
              </a:rPr>
              <a:t>- прижимная планка, 7 - заготовка</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71464" y="332656"/>
            <a:ext cx="6096000" cy="3416320"/>
          </a:xfrm>
          <a:prstGeom prst="rect">
            <a:avLst/>
          </a:prstGeom>
        </p:spPr>
        <p:txBody>
          <a:bodyPr>
            <a:spAutoFit/>
          </a:bodyPr>
          <a:lstStyle/>
          <a:p>
            <a:pPr algn="just"/>
            <a:r>
              <a:rPr lang="ru-RU" dirty="0" smtClean="0">
                <a:solidFill>
                  <a:srgbClr val="000000"/>
                </a:solidFill>
                <a:latin typeface="Times New Roman" panose="02020603050405020304" pitchFamily="18" charset="0"/>
              </a:rPr>
              <a:t>	Машинные </a:t>
            </a:r>
            <a:r>
              <a:rPr lang="ru-RU" dirty="0">
                <a:solidFill>
                  <a:srgbClr val="000000"/>
                </a:solidFill>
                <a:latin typeface="Times New Roman" panose="02020603050405020304" pitchFamily="18" charset="0"/>
              </a:rPr>
              <a:t>тиски наиболее часто используют для крепления небольших деталей. Они могут быть поворотными и неповоротными.</a:t>
            </a:r>
          </a:p>
          <a:p>
            <a:pPr algn="just"/>
            <a:r>
              <a:rPr lang="ru-RU" dirty="0" smtClean="0">
                <a:solidFill>
                  <a:srgbClr val="000000"/>
                </a:solidFill>
                <a:latin typeface="Times New Roman" panose="02020603050405020304" pitchFamily="18" charset="0"/>
              </a:rPr>
              <a:t>	Машинные </a:t>
            </a:r>
            <a:r>
              <a:rPr lang="ru-RU" dirty="0">
                <a:solidFill>
                  <a:srgbClr val="000000"/>
                </a:solidFill>
                <a:latin typeface="Times New Roman" panose="02020603050405020304" pitchFamily="18" charset="0"/>
              </a:rPr>
              <a:t>тиски выпускают различных типов и размеров. Размеры тисков определяют шириной губок и предельным расстоянием между ними.</a:t>
            </a:r>
          </a:p>
          <a:p>
            <a:pPr algn="just"/>
            <a:r>
              <a:rPr lang="ru-RU" dirty="0" smtClean="0">
                <a:solidFill>
                  <a:srgbClr val="000000"/>
                </a:solidFill>
                <a:latin typeface="Times New Roman" panose="02020603050405020304" pitchFamily="18" charset="0"/>
              </a:rPr>
              <a:t>	Машинные </a:t>
            </a:r>
            <a:r>
              <a:rPr lang="ru-RU" dirty="0">
                <a:solidFill>
                  <a:srgbClr val="000000"/>
                </a:solidFill>
                <a:latin typeface="Times New Roman" panose="02020603050405020304" pitchFamily="18" charset="0"/>
              </a:rPr>
              <a:t>поворотные тиски (рис. 8</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б) просты по устройству и удобны в работе. Они состоят из основания 7, привертываемого к столу станка болтами, неподвижной губки 5 и подвижной губки 3, каленых планок между губками 4, ходового винта 2, направляющих 9, прижимных планок 10.</a:t>
            </a:r>
            <a:endParaRPr lang="ru-RU" b="0" dirty="0">
              <a:solidFill>
                <a:srgbClr val="000000"/>
              </a:solidFill>
              <a:effectLst/>
              <a:latin typeface="Times New Roman" panose="02020603050405020304" pitchFamily="18" charset="0"/>
            </a:endParaRPr>
          </a:p>
        </p:txBody>
      </p:sp>
      <p:pic>
        <p:nvPicPr>
          <p:cNvPr id="10242" name="Picture 2" descr="Рис. 213.  Слесарные тиски:  а - не поворотные, б - поворотны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476672"/>
            <a:ext cx="3657600" cy="38290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112224" y="4581128"/>
            <a:ext cx="3744416" cy="923330"/>
          </a:xfrm>
          <a:prstGeom prst="rect">
            <a:avLst/>
          </a:prstGeom>
        </p:spPr>
        <p:txBody>
          <a:bodyPr wrap="square">
            <a:spAutoFit/>
          </a:bodyPr>
          <a:lstStyle/>
          <a:p>
            <a:pPr algn="ctr"/>
            <a:r>
              <a:rPr lang="ru-RU" i="1" dirty="0">
                <a:latin typeface="Times New Roman" panose="02020603050405020304" pitchFamily="18" charset="0"/>
              </a:rPr>
              <a:t>Рис. 8</a:t>
            </a:r>
            <a:r>
              <a:rPr lang="ru-RU" i="1" dirty="0" smtClean="0">
                <a:latin typeface="Times New Roman" panose="02020603050405020304" pitchFamily="18" charset="0"/>
              </a:rPr>
              <a:t>. </a:t>
            </a:r>
            <a:r>
              <a:rPr lang="ru-RU" i="1" dirty="0">
                <a:latin typeface="Times New Roman" panose="02020603050405020304" pitchFamily="18" charset="0"/>
              </a:rPr>
              <a:t>Слесарные тиски: </a:t>
            </a:r>
            <a:endParaRPr lang="ru-RU" i="1" dirty="0" smtClean="0">
              <a:latin typeface="Times New Roman" panose="02020603050405020304" pitchFamily="18" charset="0"/>
            </a:endParaRPr>
          </a:p>
          <a:p>
            <a:pPr algn="ctr"/>
            <a:r>
              <a:rPr lang="ru-RU" i="1" dirty="0" smtClean="0">
                <a:latin typeface="Times New Roman" panose="02020603050405020304" pitchFamily="18" charset="0"/>
              </a:rPr>
              <a:t>а </a:t>
            </a:r>
            <a:r>
              <a:rPr lang="ru-RU" i="1" dirty="0">
                <a:latin typeface="Times New Roman" panose="02020603050405020304" pitchFamily="18" charset="0"/>
              </a:rPr>
              <a:t>- не поворотные, б - поворотные</a:t>
            </a:r>
            <a:r>
              <a:rPr lang="ru-RU" dirty="0"/>
              <a:t/>
            </a:r>
            <a:br>
              <a:rPr lang="ru-RU" dirty="0"/>
            </a:br>
            <a:endParaRPr lang="ru-RU" dirty="0"/>
          </a:p>
        </p:txBody>
      </p:sp>
      <p:sp>
        <p:nvSpPr>
          <p:cNvPr id="7" name="Прямоугольник 6"/>
          <p:cNvSpPr/>
          <p:nvPr/>
        </p:nvSpPr>
        <p:spPr>
          <a:xfrm>
            <a:off x="1258160" y="3803824"/>
            <a:ext cx="6096000" cy="2308324"/>
          </a:xfrm>
          <a:prstGeom prst="rect">
            <a:avLst/>
          </a:prstGeom>
        </p:spPr>
        <p:txBody>
          <a:bodyPr>
            <a:spAutoFit/>
          </a:bodyPr>
          <a:lstStyle/>
          <a:p>
            <a:pPr algn="just"/>
            <a:r>
              <a:rPr lang="ru-RU" dirty="0" smtClean="0">
                <a:solidFill>
                  <a:srgbClr val="000000"/>
                </a:solidFill>
                <a:latin typeface="Times New Roman" panose="02020603050405020304" pitchFamily="18" charset="0"/>
              </a:rPr>
              <a:t>	Машинные </a:t>
            </a:r>
            <a:r>
              <a:rPr lang="ru-RU" dirty="0">
                <a:solidFill>
                  <a:srgbClr val="000000"/>
                </a:solidFill>
                <a:latin typeface="Times New Roman" panose="02020603050405020304" pitchFamily="18" charset="0"/>
              </a:rPr>
              <a:t>не поворотные тиски состоят из основания 7 (рис. 8</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а), привертываемого к столу станка болтами 6, выполненного за одно целое с неподвижной губкой 5, подвижной губки 3, прижимных планок 4, винта 2 и упора В.</a:t>
            </a:r>
          </a:p>
          <a:p>
            <a:pPr algn="just"/>
            <a:r>
              <a:rPr lang="ru-RU" dirty="0">
                <a:solidFill>
                  <a:srgbClr val="000000"/>
                </a:solidFill>
                <a:latin typeface="Times New Roman" panose="02020603050405020304" pitchFamily="18" charset="0"/>
              </a:rPr>
              <a:t>Винт при помощи рукоятки 7 ввертывается или вывертывается из гайки, укрепленной или нарезанной в теле подвижной губки.</a:t>
            </a:r>
            <a:endParaRPr lang="ru-RU" b="0" dirty="0">
              <a:solidFill>
                <a:srgbClr val="000000"/>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764704"/>
            <a:ext cx="9407256" cy="524958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55440" y="404664"/>
            <a:ext cx="10585176" cy="1754326"/>
          </a:xfrm>
          <a:prstGeom prst="rect">
            <a:avLst/>
          </a:prstGeom>
        </p:spPr>
        <p:txBody>
          <a:bodyPr wrap="square">
            <a:spAutoFit/>
          </a:bodyPr>
          <a:lstStyle/>
          <a:p>
            <a:pPr algn="just"/>
            <a:r>
              <a:rPr lang="ru-RU" dirty="0" smtClean="0">
                <a:solidFill>
                  <a:srgbClr val="000000"/>
                </a:solidFill>
                <a:latin typeface="Times New Roman" panose="02020603050405020304" pitchFamily="18" charset="0"/>
              </a:rPr>
              <a:t>	Для </a:t>
            </a:r>
            <a:r>
              <a:rPr lang="ru-RU" dirty="0">
                <a:solidFill>
                  <a:srgbClr val="000000"/>
                </a:solidFill>
                <a:latin typeface="Times New Roman" panose="02020603050405020304" pitchFamily="18" charset="0"/>
              </a:rPr>
              <a:t>механизированного зажима деталей применяют пневматические, гидравлические, пневмогидравлические и электромеханические приводы. Широко используют универсальные столы с приставными гидравлическими зажимами. Одно из таких </a:t>
            </a:r>
            <a:r>
              <a:rPr lang="ru-RU" dirty="0" err="1">
                <a:solidFill>
                  <a:srgbClr val="000000"/>
                </a:solidFill>
                <a:latin typeface="Times New Roman" panose="02020603050405020304" pitchFamily="18" charset="0"/>
              </a:rPr>
              <a:t>приспособленй</a:t>
            </a:r>
            <a:r>
              <a:rPr lang="ru-RU" dirty="0">
                <a:solidFill>
                  <a:srgbClr val="000000"/>
                </a:solidFill>
                <a:latin typeface="Times New Roman" panose="02020603050405020304" pitchFamily="18" charset="0"/>
              </a:rPr>
              <a:t> показано на рис. 9</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а.</a:t>
            </a:r>
          </a:p>
          <a:p>
            <a:pPr algn="just"/>
            <a:r>
              <a:rPr lang="ru-RU" dirty="0" smtClean="0">
                <a:solidFill>
                  <a:srgbClr val="000000"/>
                </a:solidFill>
                <a:latin typeface="Times New Roman" panose="02020603050405020304" pitchFamily="18" charset="0"/>
              </a:rPr>
              <a:t>	Применение </a:t>
            </a:r>
            <a:r>
              <a:rPr lang="ru-RU" dirty="0">
                <a:solidFill>
                  <a:srgbClr val="000000"/>
                </a:solidFill>
                <a:latin typeface="Times New Roman" panose="02020603050405020304" pitchFamily="18" charset="0"/>
              </a:rPr>
              <a:t>вместо машинных тисков электромагнитных плит (рис. 9</a:t>
            </a:r>
            <a:r>
              <a:rPr lang="ru-RU" dirty="0" smtClean="0">
                <a:solidFill>
                  <a:srgbClr val="000000"/>
                </a:solidFill>
                <a:latin typeface="Times New Roman" panose="02020603050405020304" pitchFamily="18" charset="0"/>
              </a:rPr>
              <a:t>, б) </a:t>
            </a:r>
            <a:r>
              <a:rPr lang="ru-RU" dirty="0">
                <a:solidFill>
                  <a:srgbClr val="000000"/>
                </a:solidFill>
                <a:latin typeface="Times New Roman" panose="02020603050405020304" pitchFamily="18" charset="0"/>
              </a:rPr>
              <a:t>значительно ускоряет закрепление деталей, а следовательно, повышает производительность труда. Электромагнитные плиты имеют притяжение 5 кгс/см</a:t>
            </a:r>
            <a:r>
              <a:rPr lang="ru-RU" baseline="30000" dirty="0">
                <a:solidFill>
                  <a:srgbClr val="000000"/>
                </a:solidFill>
                <a:latin typeface="Times New Roman" panose="02020603050405020304" pitchFamily="18" charset="0"/>
              </a:rPr>
              <a:t>2</a:t>
            </a:r>
            <a:r>
              <a:rPr lang="ru-RU" dirty="0">
                <a:solidFill>
                  <a:srgbClr val="000000"/>
                </a:solidFill>
                <a:latin typeface="Times New Roman" panose="02020603050405020304" pitchFamily="18" charset="0"/>
              </a:rPr>
              <a:t>, выпрямленное напряжение питания 36 В</a:t>
            </a:r>
            <a:endParaRPr lang="ru-RU" b="0" dirty="0">
              <a:solidFill>
                <a:srgbClr val="000000"/>
              </a:solidFill>
              <a:effectLst/>
              <a:latin typeface="Times New Roman" panose="02020603050405020304" pitchFamily="18" charset="0"/>
            </a:endParaRPr>
          </a:p>
        </p:txBody>
      </p:sp>
      <p:pic>
        <p:nvPicPr>
          <p:cNvPr id="12290" name="Picture 2" descr="Рис. 214.  Крепление деталей:  а - гидравлическими прижимами,  б - на электромагнитной плите;  1  - прижим,  2  - шток,  3  - уплотнительное кольц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800" y="2158990"/>
            <a:ext cx="4633739" cy="44905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400256" y="3429000"/>
            <a:ext cx="3177859" cy="1754326"/>
          </a:xfrm>
          <a:prstGeom prst="rect">
            <a:avLst/>
          </a:prstGeom>
        </p:spPr>
        <p:txBody>
          <a:bodyPr wrap="square">
            <a:spAutoFit/>
          </a:bodyPr>
          <a:lstStyle/>
          <a:p>
            <a:pPr algn="ctr"/>
            <a:r>
              <a:rPr lang="ru-RU" i="1" dirty="0">
                <a:latin typeface="Times New Roman" panose="02020603050405020304" pitchFamily="18" charset="0"/>
              </a:rPr>
              <a:t>Рис. 9</a:t>
            </a:r>
            <a:r>
              <a:rPr lang="ru-RU" i="1" dirty="0" smtClean="0">
                <a:latin typeface="Times New Roman" panose="02020603050405020304" pitchFamily="18" charset="0"/>
              </a:rPr>
              <a:t>. </a:t>
            </a:r>
            <a:r>
              <a:rPr lang="ru-RU" i="1" dirty="0">
                <a:latin typeface="Times New Roman" panose="02020603050405020304" pitchFamily="18" charset="0"/>
              </a:rPr>
              <a:t>Крепление деталей: </a:t>
            </a:r>
            <a:endParaRPr lang="ru-RU" i="1" dirty="0" smtClean="0">
              <a:latin typeface="Times New Roman" panose="02020603050405020304" pitchFamily="18" charset="0"/>
            </a:endParaRPr>
          </a:p>
          <a:p>
            <a:pPr algn="ctr"/>
            <a:r>
              <a:rPr lang="ru-RU" i="1" dirty="0" smtClean="0">
                <a:latin typeface="Times New Roman" panose="02020603050405020304" pitchFamily="18" charset="0"/>
              </a:rPr>
              <a:t>а </a:t>
            </a:r>
            <a:r>
              <a:rPr lang="ru-RU" i="1" dirty="0">
                <a:latin typeface="Times New Roman" panose="02020603050405020304" pitchFamily="18" charset="0"/>
              </a:rPr>
              <a:t>- гидравлическими прижимами, б - на электромагнитной плите; 1 - прижим, 2 - шток, 3 - уплотнительное кольцо</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59496" y="764704"/>
            <a:ext cx="6096000" cy="2585323"/>
          </a:xfrm>
          <a:prstGeom prst="rect">
            <a:avLst/>
          </a:prstGeom>
        </p:spPr>
        <p:txBody>
          <a:bodyPr>
            <a:spAutoFit/>
          </a:bodyPr>
          <a:lstStyle/>
          <a:p>
            <a:pPr algn="just"/>
            <a:r>
              <a:rPr lang="ru-RU" dirty="0" smtClean="0">
                <a:solidFill>
                  <a:srgbClr val="000000"/>
                </a:solidFill>
                <a:latin typeface="Times New Roman" panose="02020603050405020304" pitchFamily="18" charset="0"/>
              </a:rPr>
              <a:t>	При </a:t>
            </a:r>
            <a:r>
              <a:rPr lang="ru-RU" dirty="0">
                <a:solidFill>
                  <a:srgbClr val="000000"/>
                </a:solidFill>
                <a:latin typeface="Times New Roman" panose="02020603050405020304" pitchFamily="18" charset="0"/>
              </a:rPr>
              <a:t>больших партиях одинаковых деталей и когда требуется высокая точность отверстия, сверлят без разметки в кондукторах.</a:t>
            </a:r>
          </a:p>
          <a:p>
            <a:pPr algn="just"/>
            <a:r>
              <a:rPr lang="ru-RU" dirty="0" smtClean="0">
                <a:solidFill>
                  <a:srgbClr val="000000"/>
                </a:solidFill>
                <a:latin typeface="Times New Roman" panose="02020603050405020304" pitchFamily="18" charset="0"/>
              </a:rPr>
              <a:t>	Способ </a:t>
            </a:r>
            <a:r>
              <a:rPr lang="ru-RU" dirty="0">
                <a:solidFill>
                  <a:srgbClr val="000000"/>
                </a:solidFill>
                <a:latin typeface="Times New Roman" panose="02020603050405020304" pitchFamily="18" charset="0"/>
              </a:rPr>
              <a:t>сверления отверстий по кондуктору значительно точнее и производительнее, чем по разметке, так как исключается процесс разметки, необходимость выверки при установке и креплении детали. Кондукторы, в зависимости от формы деталей, бывают закрытые (коробчатые), накладные и др.</a:t>
            </a:r>
            <a:endParaRPr lang="ru-RU" b="0" dirty="0">
              <a:solidFill>
                <a:srgbClr val="000000"/>
              </a:solidFill>
              <a:effectLst/>
              <a:latin typeface="Times New Roman" panose="02020603050405020304" pitchFamily="18" charset="0"/>
            </a:endParaRPr>
          </a:p>
        </p:txBody>
      </p:sp>
      <p:pic>
        <p:nvPicPr>
          <p:cNvPr id="13314" name="Picture 2" descr="Рис. 215. Кондуктор коробчатой фор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302" y="747003"/>
            <a:ext cx="1895475" cy="19526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59496" y="3429000"/>
            <a:ext cx="6096000" cy="2862322"/>
          </a:xfrm>
          <a:prstGeom prst="rect">
            <a:avLst/>
          </a:prstGeom>
        </p:spPr>
        <p:txBody>
          <a:bodyPr>
            <a:spAutoFit/>
          </a:bodyPr>
          <a:lstStyle/>
          <a:p>
            <a:pPr algn="just"/>
            <a:r>
              <a:rPr lang="ru-RU" dirty="0" smtClean="0">
                <a:solidFill>
                  <a:srgbClr val="000000"/>
                </a:solidFill>
                <a:latin typeface="Times New Roman" panose="02020603050405020304" pitchFamily="18" charset="0"/>
              </a:rPr>
              <a:t>	Кондуктор </a:t>
            </a:r>
            <a:r>
              <a:rPr lang="ru-RU" dirty="0">
                <a:solidFill>
                  <a:srgbClr val="000000"/>
                </a:solidFill>
                <a:latin typeface="Times New Roman" panose="02020603050405020304" pitchFamily="18" charset="0"/>
              </a:rPr>
              <a:t>коробчатой формы с крышкой (рис. </a:t>
            </a:r>
            <a:r>
              <a:rPr lang="ru-RU" dirty="0" smtClean="0">
                <a:solidFill>
                  <a:srgbClr val="000000"/>
                </a:solidFill>
                <a:latin typeface="Times New Roman" panose="02020603050405020304" pitchFamily="18" charset="0"/>
              </a:rPr>
              <a:t>10). </a:t>
            </a:r>
            <a:r>
              <a:rPr lang="ru-RU" dirty="0">
                <a:solidFill>
                  <a:srgbClr val="000000"/>
                </a:solidFill>
                <a:latin typeface="Times New Roman" panose="02020603050405020304" pitchFamily="18" charset="0"/>
              </a:rPr>
              <a:t>Обрабатываемую деталь закладывают в кондуктор и зажимают крышку винтами. Сверло вводят в направляющую втулку и сверлят отверстие.</a:t>
            </a:r>
          </a:p>
          <a:p>
            <a:pPr algn="just"/>
            <a:r>
              <a:rPr lang="ru-RU" dirty="0" smtClean="0">
                <a:solidFill>
                  <a:srgbClr val="000000"/>
                </a:solidFill>
                <a:latin typeface="Times New Roman" panose="02020603050405020304" pitchFamily="18" charset="0"/>
              </a:rPr>
              <a:t>	На </a:t>
            </a:r>
            <a:r>
              <a:rPr lang="ru-RU" dirty="0">
                <a:solidFill>
                  <a:srgbClr val="000000"/>
                </a:solidFill>
                <a:latin typeface="Times New Roman" panose="02020603050405020304" pitchFamily="18" charset="0"/>
              </a:rPr>
              <a:t>рис. </a:t>
            </a:r>
            <a:r>
              <a:rPr lang="ru-RU" dirty="0" smtClean="0">
                <a:solidFill>
                  <a:srgbClr val="000000"/>
                </a:solidFill>
                <a:latin typeface="Times New Roman" panose="02020603050405020304" pitchFamily="18" charset="0"/>
              </a:rPr>
              <a:t>11 </a:t>
            </a:r>
            <a:r>
              <a:rPr lang="ru-RU" dirty="0">
                <a:solidFill>
                  <a:srgbClr val="000000"/>
                </a:solidFill>
                <a:latin typeface="Times New Roman" panose="02020603050405020304" pitchFamily="18" charset="0"/>
              </a:rPr>
              <a:t>показана конструкция накладного кондуктора. Обрабатываемую деталь 5 устанавливают на основание 6 кондуктора. Крышку 7 кондуктора накладывают на деталь и прижимают к ней винтами 3. Затем в кондукторную втулку 2 вводят сверло 4 и сверлят отверстие.</a:t>
            </a:r>
            <a:endParaRPr lang="ru-RU" b="0" dirty="0">
              <a:solidFill>
                <a:srgbClr val="000000"/>
              </a:solidFill>
              <a:effectLst/>
              <a:latin typeface="Times New Roman" panose="02020603050405020304" pitchFamily="18" charset="0"/>
            </a:endParaRPr>
          </a:p>
        </p:txBody>
      </p:sp>
      <p:sp>
        <p:nvSpPr>
          <p:cNvPr id="6" name="Прямоугольник 5"/>
          <p:cNvSpPr/>
          <p:nvPr/>
        </p:nvSpPr>
        <p:spPr>
          <a:xfrm>
            <a:off x="8000659" y="2875002"/>
            <a:ext cx="4075924" cy="369332"/>
          </a:xfrm>
          <a:prstGeom prst="rect">
            <a:avLst/>
          </a:prstGeom>
        </p:spPr>
        <p:txBody>
          <a:bodyPr wrap="none">
            <a:spAutoFit/>
          </a:bodyPr>
          <a:lstStyle/>
          <a:p>
            <a:r>
              <a:rPr lang="ru-RU" i="1" dirty="0">
                <a:latin typeface="Times New Roman" panose="02020603050405020304" pitchFamily="18" charset="0"/>
              </a:rPr>
              <a:t>Рис. </a:t>
            </a:r>
            <a:r>
              <a:rPr lang="ru-RU" i="1" dirty="0" smtClean="0">
                <a:latin typeface="Times New Roman" panose="02020603050405020304" pitchFamily="18" charset="0"/>
              </a:rPr>
              <a:t>10. </a:t>
            </a:r>
            <a:r>
              <a:rPr lang="ru-RU" i="1" dirty="0">
                <a:latin typeface="Times New Roman" panose="02020603050405020304" pitchFamily="18" charset="0"/>
              </a:rPr>
              <a:t>Кондуктор коробчатой формы</a:t>
            </a:r>
            <a:endParaRPr lang="ru-RU" dirty="0"/>
          </a:p>
        </p:txBody>
      </p:sp>
      <p:pic>
        <p:nvPicPr>
          <p:cNvPr id="13316" name="Picture 4" descr="Рис. 216.  Накладной кондуктор:  1  - крышка, 2  - втулка,  3  - винты,  4  - сверло,  5 - деталь,  6  - осн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458" y="3531946"/>
            <a:ext cx="1838325" cy="166687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739240" y="5301208"/>
            <a:ext cx="4421088" cy="1200329"/>
          </a:xfrm>
          <a:prstGeom prst="rect">
            <a:avLst/>
          </a:prstGeom>
        </p:spPr>
        <p:txBody>
          <a:bodyPr wrap="square">
            <a:spAutoFit/>
          </a:bodyPr>
          <a:lstStyle/>
          <a:p>
            <a:pPr algn="ctr"/>
            <a:r>
              <a:rPr lang="ru-RU" i="1" dirty="0">
                <a:latin typeface="Times New Roman" panose="02020603050405020304" pitchFamily="18" charset="0"/>
              </a:rPr>
              <a:t>Рис. </a:t>
            </a:r>
            <a:r>
              <a:rPr lang="ru-RU" i="1" dirty="0" smtClean="0">
                <a:latin typeface="Times New Roman" panose="02020603050405020304" pitchFamily="18" charset="0"/>
              </a:rPr>
              <a:t>11. </a:t>
            </a:r>
            <a:r>
              <a:rPr lang="ru-RU" i="1" dirty="0">
                <a:latin typeface="Times New Roman" panose="02020603050405020304" pitchFamily="18" charset="0"/>
              </a:rPr>
              <a:t>Накладной кондуктор: 1 - крышка, </a:t>
            </a:r>
            <a:endParaRPr lang="ru-RU" i="1" dirty="0" smtClean="0">
              <a:latin typeface="Times New Roman" panose="02020603050405020304" pitchFamily="18" charset="0"/>
            </a:endParaRPr>
          </a:p>
          <a:p>
            <a:pPr algn="ctr"/>
            <a:r>
              <a:rPr lang="ru-RU" i="1" dirty="0" smtClean="0">
                <a:latin typeface="Times New Roman" panose="02020603050405020304" pitchFamily="18" charset="0"/>
              </a:rPr>
              <a:t>2 </a:t>
            </a:r>
            <a:r>
              <a:rPr lang="ru-RU" i="1" dirty="0">
                <a:latin typeface="Times New Roman" panose="02020603050405020304" pitchFamily="18" charset="0"/>
              </a:rPr>
              <a:t>- втулка, 3 - винты, 4 - сверло, 5 - деталь</a:t>
            </a:r>
            <a:r>
              <a:rPr lang="ru-RU" i="1" dirty="0" smtClean="0">
                <a:latin typeface="Times New Roman" panose="02020603050405020304" pitchFamily="18" charset="0"/>
              </a:rPr>
              <a:t>,</a:t>
            </a:r>
          </a:p>
          <a:p>
            <a:pPr algn="ctr"/>
            <a:r>
              <a:rPr lang="ru-RU" i="1" dirty="0" smtClean="0">
                <a:latin typeface="Times New Roman" panose="02020603050405020304" pitchFamily="18" charset="0"/>
              </a:rPr>
              <a:t> </a:t>
            </a:r>
            <a:r>
              <a:rPr lang="ru-RU" i="1" dirty="0">
                <a:latin typeface="Times New Roman" panose="02020603050405020304" pitchFamily="18" charset="0"/>
              </a:rPr>
              <a:t>6 - основание</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t="30050" b="4999"/>
          <a:stretch/>
        </p:blipFill>
        <p:spPr>
          <a:xfrm>
            <a:off x="2197118" y="0"/>
            <a:ext cx="8093425" cy="6741368"/>
          </a:xfrm>
          <a:prstGeom prst="rect">
            <a:avLst/>
          </a:prstGeom>
        </p:spPr>
      </p:pic>
    </p:spTree>
    <p:extLst>
      <p:ext uri="{BB962C8B-B14F-4D97-AF65-F5344CB8AC3E}">
        <p14:creationId xmlns:p14="http://schemas.microsoft.com/office/powerpoint/2010/main" val="399142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3552" y="1484784"/>
            <a:ext cx="8712968" cy="2357568"/>
          </a:xfrm>
          <a:prstGeom prst="rect">
            <a:avLst/>
          </a:prstGeom>
        </p:spPr>
        <p:txBody>
          <a:bodyPr wrap="square">
            <a:spAutoFit/>
          </a:bodyPr>
          <a:lstStyle/>
          <a:p>
            <a:pPr marL="342900" lvl="0" indent="-342900">
              <a:lnSpc>
                <a:spcPct val="115000"/>
              </a:lnSpc>
              <a:spcAft>
                <a:spcPts val="0"/>
              </a:spcAft>
              <a:buFont typeface="+mj-lt"/>
              <a:buAutoNum type="arabicPeriod"/>
            </a:pPr>
            <a:r>
              <a:rPr lang="ru-RU" sz="3200" dirty="0">
                <a:latin typeface="Times New Roman" panose="02020603050405020304" pitchFamily="18" charset="0"/>
                <a:ea typeface="Times New Roman" panose="02020603050405020304" pitchFamily="18" charset="0"/>
                <a:cs typeface="Times New Roman" panose="02020603050405020304" pitchFamily="18" charset="0"/>
              </a:rPr>
              <a:t>Выверка правильности установки детали</a:t>
            </a:r>
            <a:endParaRPr lang="ru-RU" sz="2000" dirty="0">
              <a:latin typeface="Courier New" panose="02070309020205020404" pitchFamily="49"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rabicPeriod"/>
            </a:pPr>
            <a:r>
              <a:rPr lang="ru-RU" sz="3200" dirty="0">
                <a:latin typeface="Times New Roman" panose="02020603050405020304" pitchFamily="18" charset="0"/>
                <a:ea typeface="Times New Roman" panose="02020603050405020304" pitchFamily="18" charset="0"/>
                <a:cs typeface="Times New Roman" panose="02020603050405020304" pitchFamily="18" charset="0"/>
              </a:rPr>
              <a:t>Крепление детали на станке</a:t>
            </a:r>
            <a:endParaRPr lang="ru-RU" sz="2000" dirty="0">
              <a:latin typeface="Courier New" panose="02070309020205020404" pitchFamily="49"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rabicPeriod"/>
            </a:pPr>
            <a:r>
              <a:rPr lang="ru-RU" sz="3200" dirty="0">
                <a:latin typeface="Times New Roman" panose="02020603050405020304" pitchFamily="18" charset="0"/>
                <a:ea typeface="Times New Roman" panose="02020603050405020304" pitchFamily="18" charset="0"/>
                <a:cs typeface="Times New Roman" panose="02020603050405020304" pitchFamily="18" charset="0"/>
              </a:rPr>
              <a:t>Специальные приспособления</a:t>
            </a:r>
            <a:endParaRPr lang="ru-RU" sz="2000" dirty="0">
              <a:latin typeface="Courier New" panose="02070309020205020404" pitchFamily="49"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rabicPeriod"/>
            </a:pPr>
            <a:r>
              <a:rPr lang="ru-RU" sz="3200" dirty="0">
                <a:latin typeface="Times New Roman" panose="02020603050405020304" pitchFamily="18" charset="0"/>
                <a:ea typeface="Times New Roman" panose="02020603050405020304" pitchFamily="18" charset="0"/>
                <a:cs typeface="Times New Roman" panose="02020603050405020304" pitchFamily="18" charset="0"/>
              </a:rPr>
              <a:t>Основные неполадки сверлильных станков</a:t>
            </a:r>
            <a:endParaRPr lang="ru-RU"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2063552" y="260648"/>
            <a:ext cx="8229600" cy="720080"/>
          </a:xfrm>
          <a:prstGeom prst="rect">
            <a:avLst/>
          </a:prstGeom>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lvl1pPr algn="l" defTabSz="914400" rtl="0" eaLnBrk="1" latinLnBrk="0" hangingPunct="1">
              <a:lnSpc>
                <a:spcPct val="89000"/>
              </a:lnSpc>
              <a:spcBef>
                <a:spcPct val="0"/>
              </a:spcBef>
              <a:buNone/>
              <a:defRPr sz="44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12800" dirty="0" smtClean="0">
                <a:solidFill>
                  <a:schemeClr val="tx1"/>
                </a:solidFill>
              </a:rPr>
              <a:t>Контрольные вопросы:</a:t>
            </a:r>
            <a:endParaRPr lang="ru-RU" sz="4000" dirty="0">
              <a:solidFill>
                <a:schemeClr val="tx1"/>
              </a:solidFill>
            </a:endParaRPr>
          </a:p>
          <a:p>
            <a:r>
              <a:rPr lang="ru-RU" sz="2200" b="1" dirty="0" smtClean="0"/>
              <a:t/>
            </a:r>
            <a:br>
              <a:rPr lang="ru-RU" sz="2200" b="1" dirty="0" smtClean="0"/>
            </a:br>
            <a:r>
              <a:rPr lang="ru-RU" dirty="0" smtClean="0"/>
              <a:t/>
            </a:r>
            <a:br>
              <a:rPr lang="ru-RU" dirty="0" smtClean="0"/>
            </a:br>
            <a:endParaRPr lang="ru-RU" sz="2700" dirty="0"/>
          </a:p>
        </p:txBody>
      </p:sp>
    </p:spTree>
    <p:extLst>
      <p:ext uri="{BB962C8B-B14F-4D97-AF65-F5344CB8AC3E}">
        <p14:creationId xmlns:p14="http://schemas.microsoft.com/office/powerpoint/2010/main" val="1782378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188640"/>
            <a:ext cx="8660933" cy="6501632"/>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76317" y="880279"/>
            <a:ext cx="9601200" cy="4633417"/>
          </a:xfrm>
        </p:spPr>
        <p:txBody>
          <a:bodyPr>
            <a:normAutofit fontScale="92500" lnSpcReduction="20000"/>
          </a:bodyPr>
          <a:lstStyle/>
          <a:p>
            <a:r>
              <a:rPr lang="ru-RU" sz="3400" dirty="0" smtClean="0">
                <a:latin typeface="Times New Roman" panose="02020603050405020304" pitchFamily="18" charset="0"/>
                <a:cs typeface="Times New Roman" panose="02020603050405020304" pitchFamily="18" charset="0"/>
              </a:rPr>
              <a:t>Цель </a:t>
            </a:r>
            <a:r>
              <a:rPr lang="ru-RU" sz="3400" dirty="0">
                <a:latin typeface="Times New Roman" panose="02020603050405020304" pitchFamily="18" charset="0"/>
                <a:cs typeface="Times New Roman" panose="02020603050405020304" pitchFamily="18" charset="0"/>
              </a:rPr>
              <a:t>урока:</a:t>
            </a:r>
          </a:p>
          <a:p>
            <a:endParaRPr lang="ru-RU" sz="3400" dirty="0">
              <a:latin typeface="Times New Roman" panose="02020603050405020304" pitchFamily="18" charset="0"/>
              <a:cs typeface="Times New Roman" panose="02020603050405020304" pitchFamily="18" charset="0"/>
            </a:endParaRPr>
          </a:p>
          <a:p>
            <a:pPr>
              <a:lnSpc>
                <a:spcPct val="115000"/>
              </a:lnSpc>
              <a:spcAft>
                <a:spcPts val="0"/>
              </a:spcAft>
            </a:pPr>
            <a:r>
              <a:rPr lang="ru-RU" sz="3400" dirty="0" smtClean="0">
                <a:latin typeface="Times New Roman" panose="02020603050405020304" pitchFamily="18" charset="0"/>
                <a:cs typeface="Times New Roman" panose="02020603050405020304" pitchFamily="18" charset="0"/>
              </a:rPr>
              <a:t>Образовательная: </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Изучить методы </a:t>
            </a:r>
            <a:r>
              <a:rPr lang="ru-RU" sz="3600">
                <a:latin typeface="Times New Roman" panose="02020603050405020304" pitchFamily="18" charset="0"/>
                <a:ea typeface="Times New Roman" panose="02020603050405020304" pitchFamily="18" charset="0"/>
                <a:cs typeface="Times New Roman" panose="02020603050405020304" pitchFamily="18" charset="0"/>
              </a:rPr>
              <a:t>наладки </a:t>
            </a:r>
            <a:r>
              <a:rPr lang="ru-RU" sz="3600" smtClean="0">
                <a:latin typeface="Times New Roman" panose="02020603050405020304" pitchFamily="18" charset="0"/>
                <a:ea typeface="Times New Roman" panose="02020603050405020304" pitchFamily="18" charset="0"/>
                <a:cs typeface="Times New Roman" panose="02020603050405020304" pitchFamily="18" charset="0"/>
              </a:rPr>
              <a:t>сверлильных </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станков на обработку различных деталей</a:t>
            </a:r>
            <a:endParaRPr lang="ru-RU" sz="3200" dirty="0">
              <a:latin typeface="Calibri" panose="020F0502020204030204" pitchFamily="34" charset="0"/>
              <a:ea typeface="Times New Roman" panose="02020603050405020304" pitchFamily="18" charset="0"/>
              <a:cs typeface="Times New Roman" panose="02020603050405020304" pitchFamily="18" charset="0"/>
            </a:endParaRPr>
          </a:p>
          <a:p>
            <a:r>
              <a:rPr lang="ru-RU" sz="3400" dirty="0" smtClean="0">
                <a:latin typeface="Times New Roman" panose="02020603050405020304" pitchFamily="18" charset="0"/>
                <a:cs typeface="Times New Roman" panose="02020603050405020304" pitchFamily="18" charset="0"/>
              </a:rPr>
              <a:t>Воспитательная: Воспитать бережное отношение </a:t>
            </a:r>
            <a:r>
              <a:rPr lang="ru-RU" sz="3400" dirty="0">
                <a:latin typeface="Times New Roman" panose="02020603050405020304" pitchFamily="18" charset="0"/>
                <a:cs typeface="Times New Roman" panose="02020603050405020304" pitchFamily="18" charset="0"/>
              </a:rPr>
              <a:t>к инструментам и станкам.</a:t>
            </a:r>
          </a:p>
          <a:p>
            <a:r>
              <a:rPr lang="ru-RU" sz="3400" dirty="0" smtClean="0">
                <a:latin typeface="Times New Roman" panose="02020603050405020304" pitchFamily="18" charset="0"/>
                <a:cs typeface="Times New Roman" panose="02020603050405020304" pitchFamily="18" charset="0"/>
              </a:rPr>
              <a:t>Развивающая: </a:t>
            </a:r>
            <a:r>
              <a:rPr lang="ru-RU" sz="3400" dirty="0">
                <a:latin typeface="Times New Roman" panose="02020603050405020304" pitchFamily="18" charset="0"/>
                <a:cs typeface="Times New Roman" panose="02020603050405020304" pitchFamily="18" charset="0"/>
              </a:rPr>
              <a:t>формировать и развить практические умения и навыки при работе и обслуживании </a:t>
            </a:r>
            <a:r>
              <a:rPr lang="ru-RU" sz="3400" dirty="0" smtClean="0">
                <a:latin typeface="Times New Roman" panose="02020603050405020304" pitchFamily="18" charset="0"/>
                <a:cs typeface="Times New Roman" panose="02020603050405020304" pitchFamily="18" charset="0"/>
              </a:rPr>
              <a:t>металлорежущих станков</a:t>
            </a:r>
            <a:endParaRPr lang="ru-RU" dirty="0"/>
          </a:p>
          <a:p>
            <a:endParaRPr lang="ru-RU" dirty="0"/>
          </a:p>
        </p:txBody>
      </p:sp>
    </p:spTree>
    <p:extLst>
      <p:ext uri="{BB962C8B-B14F-4D97-AF65-F5344CB8AC3E}">
        <p14:creationId xmlns:p14="http://schemas.microsoft.com/office/powerpoint/2010/main" val="383002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Text Box 5"/>
          <p:cNvSpPr txBox="1">
            <a:spLocks noChangeArrowheads="1"/>
          </p:cNvSpPr>
          <p:nvPr/>
        </p:nvSpPr>
        <p:spPr bwMode="auto">
          <a:xfrm>
            <a:off x="2133600" y="685801"/>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400" dirty="0">
                <a:solidFill>
                  <a:srgbClr val="FF0000"/>
                </a:solidFill>
                <a:effectLst>
                  <a:outerShdw blurRad="38100" dist="38100" dir="2700000" algn="tl">
                    <a:srgbClr val="000000"/>
                  </a:outerShdw>
                </a:effectLst>
              </a:rPr>
              <a:t>Сверлильный станок</a:t>
            </a:r>
            <a:r>
              <a:rPr lang="ru-RU" altLang="ru-RU" sz="2400" dirty="0">
                <a:solidFill>
                  <a:srgbClr val="FF0000"/>
                </a:solidFill>
              </a:rPr>
              <a:t> </a:t>
            </a:r>
            <a:r>
              <a:rPr lang="ru-RU" altLang="ru-RU" sz="2400" dirty="0"/>
              <a:t>- станок для обработки отверстий в сплошном материале со снятием стружки.</a:t>
            </a:r>
          </a:p>
        </p:txBody>
      </p:sp>
      <p:sp>
        <p:nvSpPr>
          <p:cNvPr id="120838" name="Text Box 6"/>
          <p:cNvSpPr txBox="1">
            <a:spLocks noChangeArrowheads="1"/>
          </p:cNvSpPr>
          <p:nvPr/>
        </p:nvSpPr>
        <p:spPr bwMode="auto">
          <a:xfrm>
            <a:off x="2130544" y="1537390"/>
            <a:ext cx="7391400"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altLang="ru-RU" sz="2400" dirty="0"/>
              <a:t>Различают следующие </a:t>
            </a:r>
            <a:r>
              <a:rPr lang="ru-RU" altLang="ru-RU" sz="2400" dirty="0">
                <a:solidFill>
                  <a:srgbClr val="FF0000"/>
                </a:solidFill>
                <a:effectLst>
                  <a:outerShdw blurRad="38100" dist="38100" dir="2700000" algn="tl">
                    <a:srgbClr val="000000"/>
                  </a:outerShdw>
                </a:effectLst>
              </a:rPr>
              <a:t>типы сверлильных станков</a:t>
            </a:r>
            <a:r>
              <a:rPr lang="ru-RU" altLang="ru-RU" sz="2400" dirty="0"/>
              <a:t>: </a:t>
            </a:r>
          </a:p>
          <a:p>
            <a:pPr algn="just">
              <a:spcBef>
                <a:spcPct val="20000"/>
              </a:spcBef>
              <a:buClr>
                <a:srgbClr val="66FF33"/>
              </a:buClr>
              <a:buFontTx/>
              <a:buChar char="•"/>
            </a:pPr>
            <a:r>
              <a:rPr lang="ru-RU" altLang="ru-RU" sz="2400" dirty="0"/>
              <a:t> вертикально-сверлильные;</a:t>
            </a:r>
          </a:p>
          <a:p>
            <a:pPr algn="just">
              <a:spcBef>
                <a:spcPct val="20000"/>
              </a:spcBef>
              <a:buClr>
                <a:srgbClr val="66FF33"/>
              </a:buClr>
              <a:buFontTx/>
              <a:buChar char="•"/>
            </a:pPr>
            <a:r>
              <a:rPr lang="ru-RU" altLang="ru-RU" sz="2400" dirty="0"/>
              <a:t> горизонтально-сверлильные;</a:t>
            </a:r>
          </a:p>
          <a:p>
            <a:pPr algn="just">
              <a:spcBef>
                <a:spcPct val="20000"/>
              </a:spcBef>
              <a:buClr>
                <a:srgbClr val="66FF33"/>
              </a:buClr>
              <a:buFontTx/>
              <a:buChar char="•"/>
            </a:pPr>
            <a:r>
              <a:rPr lang="ru-RU" altLang="ru-RU" sz="2400" dirty="0"/>
              <a:t> центровальные;</a:t>
            </a:r>
          </a:p>
          <a:p>
            <a:pPr algn="just">
              <a:spcBef>
                <a:spcPct val="20000"/>
              </a:spcBef>
              <a:buClr>
                <a:srgbClr val="66FF33"/>
              </a:buClr>
              <a:buFontTx/>
              <a:buChar char="•"/>
            </a:pPr>
            <a:r>
              <a:rPr lang="ru-RU" altLang="ru-RU" sz="2400" dirty="0"/>
              <a:t> полуавтоматы </a:t>
            </a:r>
            <a:r>
              <a:rPr lang="ru-RU" altLang="ru-RU" sz="2400" dirty="0" err="1"/>
              <a:t>одношпиндельные</a:t>
            </a:r>
            <a:r>
              <a:rPr lang="ru-RU" altLang="ru-RU" sz="2400" dirty="0"/>
              <a:t>;</a:t>
            </a:r>
          </a:p>
          <a:p>
            <a:pPr algn="just">
              <a:spcBef>
                <a:spcPct val="20000"/>
              </a:spcBef>
              <a:buClr>
                <a:srgbClr val="66FF33"/>
              </a:buClr>
              <a:buFontTx/>
              <a:buChar char="•"/>
            </a:pPr>
            <a:r>
              <a:rPr lang="ru-RU" altLang="ru-RU" sz="2400" dirty="0"/>
              <a:t> полуавтоматы многошпиндельные;</a:t>
            </a:r>
          </a:p>
          <a:p>
            <a:pPr algn="just">
              <a:spcBef>
                <a:spcPct val="20000"/>
              </a:spcBef>
              <a:buClr>
                <a:srgbClr val="66FF33"/>
              </a:buClr>
              <a:buFontTx/>
              <a:buChar char="•"/>
            </a:pPr>
            <a:r>
              <a:rPr lang="ru-RU" altLang="ru-RU" sz="2400" dirty="0"/>
              <a:t> радиально-сверлильные;</a:t>
            </a:r>
          </a:p>
          <a:p>
            <a:pPr algn="just">
              <a:spcBef>
                <a:spcPct val="20000"/>
              </a:spcBef>
              <a:buClr>
                <a:srgbClr val="66FF33"/>
              </a:buClr>
              <a:buFontTx/>
              <a:buChar char="•"/>
            </a:pPr>
            <a:r>
              <a:rPr lang="ru-RU" altLang="ru-RU" sz="2400" dirty="0"/>
              <a:t> сверлильные станки с ЧПУ.</a:t>
            </a:r>
          </a:p>
        </p:txBody>
      </p:sp>
      <p:pic>
        <p:nvPicPr>
          <p:cNvPr id="1208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257801"/>
            <a:ext cx="8534400" cy="12160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93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wipe(left)">
                                      <p:cBhvr>
                                        <p:cTn id="7" dur="5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0838">
                                            <p:txEl>
                                              <p:pRg st="0" end="0"/>
                                            </p:txEl>
                                          </p:spTgt>
                                        </p:tgtEl>
                                        <p:attrNameLst>
                                          <p:attrName>style.visibility</p:attrName>
                                        </p:attrNameLst>
                                      </p:cBhvr>
                                      <p:to>
                                        <p:strVal val="visible"/>
                                      </p:to>
                                    </p:set>
                                    <p:animEffect transition="in" filter="wipe(left)">
                                      <p:cBhvr>
                                        <p:cTn id="12" dur="500"/>
                                        <p:tgtEl>
                                          <p:spTgt spid="12083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0838">
                                            <p:txEl>
                                              <p:pRg st="1" end="1"/>
                                            </p:txEl>
                                          </p:spTgt>
                                        </p:tgtEl>
                                        <p:attrNameLst>
                                          <p:attrName>style.visibility</p:attrName>
                                        </p:attrNameLst>
                                      </p:cBhvr>
                                      <p:to>
                                        <p:strVal val="visible"/>
                                      </p:to>
                                    </p:set>
                                    <p:animEffect transition="in" filter="wipe(left)">
                                      <p:cBhvr>
                                        <p:cTn id="17" dur="500"/>
                                        <p:tgtEl>
                                          <p:spTgt spid="12083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0838">
                                            <p:txEl>
                                              <p:pRg st="2" end="2"/>
                                            </p:txEl>
                                          </p:spTgt>
                                        </p:tgtEl>
                                        <p:attrNameLst>
                                          <p:attrName>style.visibility</p:attrName>
                                        </p:attrNameLst>
                                      </p:cBhvr>
                                      <p:to>
                                        <p:strVal val="visible"/>
                                      </p:to>
                                    </p:set>
                                    <p:animEffect transition="in" filter="wipe(left)">
                                      <p:cBhvr>
                                        <p:cTn id="22" dur="500"/>
                                        <p:tgtEl>
                                          <p:spTgt spid="12083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0838">
                                            <p:txEl>
                                              <p:pRg st="3" end="3"/>
                                            </p:txEl>
                                          </p:spTgt>
                                        </p:tgtEl>
                                        <p:attrNameLst>
                                          <p:attrName>style.visibility</p:attrName>
                                        </p:attrNameLst>
                                      </p:cBhvr>
                                      <p:to>
                                        <p:strVal val="visible"/>
                                      </p:to>
                                    </p:set>
                                    <p:animEffect transition="in" filter="wipe(left)">
                                      <p:cBhvr>
                                        <p:cTn id="27" dur="500"/>
                                        <p:tgtEl>
                                          <p:spTgt spid="12083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0838">
                                            <p:txEl>
                                              <p:pRg st="4" end="4"/>
                                            </p:txEl>
                                          </p:spTgt>
                                        </p:tgtEl>
                                        <p:attrNameLst>
                                          <p:attrName>style.visibility</p:attrName>
                                        </p:attrNameLst>
                                      </p:cBhvr>
                                      <p:to>
                                        <p:strVal val="visible"/>
                                      </p:to>
                                    </p:set>
                                    <p:animEffect transition="in" filter="wipe(left)">
                                      <p:cBhvr>
                                        <p:cTn id="32" dur="500"/>
                                        <p:tgtEl>
                                          <p:spTgt spid="12083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0838">
                                            <p:txEl>
                                              <p:pRg st="5" end="5"/>
                                            </p:txEl>
                                          </p:spTgt>
                                        </p:tgtEl>
                                        <p:attrNameLst>
                                          <p:attrName>style.visibility</p:attrName>
                                        </p:attrNameLst>
                                      </p:cBhvr>
                                      <p:to>
                                        <p:strVal val="visible"/>
                                      </p:to>
                                    </p:set>
                                    <p:animEffect transition="in" filter="wipe(left)">
                                      <p:cBhvr>
                                        <p:cTn id="37" dur="500"/>
                                        <p:tgtEl>
                                          <p:spTgt spid="12083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0838">
                                            <p:txEl>
                                              <p:pRg st="6" end="6"/>
                                            </p:txEl>
                                          </p:spTgt>
                                        </p:tgtEl>
                                        <p:attrNameLst>
                                          <p:attrName>style.visibility</p:attrName>
                                        </p:attrNameLst>
                                      </p:cBhvr>
                                      <p:to>
                                        <p:strVal val="visible"/>
                                      </p:to>
                                    </p:set>
                                    <p:animEffect transition="in" filter="wipe(left)">
                                      <p:cBhvr>
                                        <p:cTn id="42" dur="500"/>
                                        <p:tgtEl>
                                          <p:spTgt spid="120838">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20838">
                                            <p:txEl>
                                              <p:pRg st="7" end="7"/>
                                            </p:txEl>
                                          </p:spTgt>
                                        </p:tgtEl>
                                        <p:attrNameLst>
                                          <p:attrName>style.visibility</p:attrName>
                                        </p:attrNameLst>
                                      </p:cBhvr>
                                      <p:to>
                                        <p:strVal val="visible"/>
                                      </p:to>
                                    </p:set>
                                    <p:animEffect transition="in" filter="wipe(left)">
                                      <p:cBhvr>
                                        <p:cTn id="47" dur="500"/>
                                        <p:tgtEl>
                                          <p:spTgt spid="120838">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0840"/>
                                        </p:tgtEl>
                                        <p:attrNameLst>
                                          <p:attrName>style.visibility</p:attrName>
                                        </p:attrNameLst>
                                      </p:cBhvr>
                                      <p:to>
                                        <p:strVal val="visible"/>
                                      </p:to>
                                    </p:set>
                                    <p:animEffect transition="in" filter="fade">
                                      <p:cBhvr>
                                        <p:cTn id="52" dur="10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5" name="Rectangle 7"/>
          <p:cNvSpPr>
            <a:spLocks noGrp="1" noRot="1" noChangeArrowheads="1"/>
          </p:cNvSpPr>
          <p:nvPr>
            <p:ph type="title"/>
          </p:nvPr>
        </p:nvSpPr>
        <p:spPr>
          <a:xfrm>
            <a:off x="1828800" y="274638"/>
            <a:ext cx="8382000" cy="715962"/>
          </a:xfrm>
        </p:spPr>
        <p:txBody>
          <a:bodyPr/>
          <a:lstStyle/>
          <a:p>
            <a:pPr algn="ctr"/>
            <a:r>
              <a:rPr lang="ru-RU" altLang="ru-RU" sz="2000" i="1" dirty="0">
                <a:solidFill>
                  <a:schemeClr val="tx1"/>
                </a:solidFill>
              </a:rPr>
              <a:t>На сверлильном станке производят различные </a:t>
            </a:r>
            <a:r>
              <a:rPr lang="ru-RU" altLang="ru-RU" sz="2000" i="1" dirty="0">
                <a:solidFill>
                  <a:srgbClr val="FF0000"/>
                </a:solidFill>
              </a:rPr>
              <a:t>виды обработки отверстий:</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1005424"/>
            <a:ext cx="8784976" cy="5483954"/>
          </a:xfrm>
          <a:prstGeom prst="rect">
            <a:avLst/>
          </a:prstGeom>
        </p:spPr>
      </p:pic>
    </p:spTree>
    <p:extLst>
      <p:ext uri="{BB962C8B-B14F-4D97-AF65-F5344CB8AC3E}">
        <p14:creationId xmlns:p14="http://schemas.microsoft.com/office/powerpoint/2010/main" val="2672480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5"/>
                                        </p:tgtEl>
                                        <p:attrNameLst>
                                          <p:attrName>style.visibility</p:attrName>
                                        </p:attrNameLst>
                                      </p:cBhvr>
                                      <p:to>
                                        <p:strVal val="visible"/>
                                      </p:to>
                                    </p:set>
                                    <p:animEffect transition="in" filter="wipe(left)">
                                      <p:cBhvr>
                                        <p:cTn id="7" dur="500"/>
                                        <p:tgtEl>
                                          <p:spTgt spid="20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Text Box 5"/>
          <p:cNvSpPr txBox="1">
            <a:spLocks noChangeArrowheads="1"/>
          </p:cNvSpPr>
          <p:nvPr/>
        </p:nvSpPr>
        <p:spPr bwMode="auto">
          <a:xfrm>
            <a:off x="1752600" y="381001"/>
            <a:ext cx="861060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solidFill>
                  <a:srgbClr val="FF0000"/>
                </a:solidFill>
                <a:effectLst>
                  <a:outerShdw blurRad="38100" dist="38100" dir="2700000" algn="tl">
                    <a:srgbClr val="000000"/>
                  </a:outerShdw>
                </a:effectLst>
              </a:rPr>
              <a:t>Применяя специальные приспособления и инструменты</a:t>
            </a:r>
            <a:r>
              <a:rPr lang="ru-RU" altLang="ru-RU" dirty="0"/>
              <a:t>, на сверлильных станках можно растачивать отверстия, вырезать отверстия большого диаметра в листовом материале, притирать точные отверстия и т. д.</a:t>
            </a:r>
          </a:p>
          <a:p>
            <a:pPr algn="just">
              <a:spcBef>
                <a:spcPct val="50000"/>
              </a:spcBef>
            </a:pPr>
            <a:r>
              <a:rPr lang="ru-RU" altLang="ru-RU" dirty="0">
                <a:solidFill>
                  <a:srgbClr val="FF0000"/>
                </a:solidFill>
                <a:effectLst>
                  <a:outerShdw blurRad="38100" dist="38100" dir="2700000" algn="tl">
                    <a:srgbClr val="000000"/>
                  </a:outerShdw>
                </a:effectLst>
              </a:rPr>
              <a:t>Сверлильные станки используют</a:t>
            </a:r>
            <a:r>
              <a:rPr lang="ru-RU" altLang="ru-RU" dirty="0">
                <a:solidFill>
                  <a:srgbClr val="FF0000"/>
                </a:solidFill>
              </a:rPr>
              <a:t> </a:t>
            </a:r>
            <a:r>
              <a:rPr lang="ru-RU" altLang="ru-RU" dirty="0"/>
              <a:t>в механических, сборочных, ремонтных и инструментальных цехах машиностроительных заводов, а также в ремонтных мастерских, обслуживающих транспорт, стройки, сельское хозяйство.</a:t>
            </a:r>
          </a:p>
          <a:p>
            <a:pPr algn="just">
              <a:spcBef>
                <a:spcPct val="50000"/>
              </a:spcBef>
            </a:pPr>
            <a:r>
              <a:rPr lang="ru-RU" altLang="ru-RU" dirty="0"/>
              <a:t>На станках сверлильной группы обработка отверстий производится: </a:t>
            </a:r>
            <a:endParaRPr lang="ru-RU" altLang="ru-RU" dirty="0" smtClean="0"/>
          </a:p>
          <a:p>
            <a:pPr algn="just">
              <a:spcBef>
                <a:spcPct val="50000"/>
              </a:spcBef>
            </a:pPr>
            <a:r>
              <a:rPr lang="ru-RU" altLang="ru-RU" dirty="0" smtClean="0">
                <a:effectLst>
                  <a:outerShdw blurRad="38100" dist="38100" dir="2700000" algn="tl">
                    <a:srgbClr val="000000"/>
                  </a:outerShdw>
                </a:effectLst>
              </a:rPr>
              <a:t>сверлами</a:t>
            </a:r>
            <a:r>
              <a:rPr lang="ru-RU" altLang="ru-RU" dirty="0">
                <a:effectLst>
                  <a:outerShdw blurRad="38100" dist="38100" dir="2700000" algn="tl">
                    <a:srgbClr val="000000"/>
                  </a:outerShdw>
                </a:effectLst>
              </a:rPr>
              <a:t>, зенкерами, развертками, нарезание резьбы — метчиками.</a:t>
            </a:r>
          </a:p>
        </p:txBody>
      </p:sp>
      <p:pic>
        <p:nvPicPr>
          <p:cNvPr id="184326" name="Picture 6" descr="Свёрла спиральные с конусом Морз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86201"/>
            <a:ext cx="4648200" cy="1592263"/>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84327" name="Picture 7" descr="зенкеры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3048000" cy="30480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84329" name="Picture 9" descr="развертки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4038600" cy="302895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84328" name="Picture 8" descr="метчик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505200"/>
            <a:ext cx="4267200" cy="313213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84330" name="Line 10"/>
          <p:cNvSpPr>
            <a:spLocks noChangeShapeType="1"/>
          </p:cNvSpPr>
          <p:nvPr/>
        </p:nvSpPr>
        <p:spPr bwMode="auto">
          <a:xfrm flipH="1">
            <a:off x="2209800" y="3429000"/>
            <a:ext cx="228600" cy="685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331" name="Line 11"/>
          <p:cNvSpPr>
            <a:spLocks noChangeShapeType="1"/>
          </p:cNvSpPr>
          <p:nvPr/>
        </p:nvSpPr>
        <p:spPr bwMode="auto">
          <a:xfrm>
            <a:off x="3733800" y="3429000"/>
            <a:ext cx="228600" cy="609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332" name="Line 12"/>
          <p:cNvSpPr>
            <a:spLocks noChangeShapeType="1"/>
          </p:cNvSpPr>
          <p:nvPr/>
        </p:nvSpPr>
        <p:spPr bwMode="auto">
          <a:xfrm>
            <a:off x="5181600" y="3429000"/>
            <a:ext cx="533400" cy="1066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333" name="Line 13"/>
          <p:cNvSpPr>
            <a:spLocks noChangeShapeType="1"/>
          </p:cNvSpPr>
          <p:nvPr/>
        </p:nvSpPr>
        <p:spPr bwMode="auto">
          <a:xfrm>
            <a:off x="8839200" y="3429000"/>
            <a:ext cx="304800" cy="990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228438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25">
                                            <p:txEl>
                                              <p:pRg st="0" end="0"/>
                                            </p:txEl>
                                          </p:spTgt>
                                        </p:tgtEl>
                                        <p:attrNameLst>
                                          <p:attrName>style.visibility</p:attrName>
                                        </p:attrNameLst>
                                      </p:cBhvr>
                                      <p:to>
                                        <p:strVal val="visible"/>
                                      </p:to>
                                    </p:set>
                                    <p:animEffect transition="in" filter="wipe(left)">
                                      <p:cBhvr>
                                        <p:cTn id="7" dur="500"/>
                                        <p:tgtEl>
                                          <p:spTgt spid="1843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25">
                                            <p:txEl>
                                              <p:pRg st="1" end="1"/>
                                            </p:txEl>
                                          </p:spTgt>
                                        </p:tgtEl>
                                        <p:attrNameLst>
                                          <p:attrName>style.visibility</p:attrName>
                                        </p:attrNameLst>
                                      </p:cBhvr>
                                      <p:to>
                                        <p:strVal val="visible"/>
                                      </p:to>
                                    </p:set>
                                    <p:animEffect transition="in" filter="wipe(left)">
                                      <p:cBhvr>
                                        <p:cTn id="12" dur="500"/>
                                        <p:tgtEl>
                                          <p:spTgt spid="1843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25">
                                            <p:txEl>
                                              <p:pRg st="2" end="2"/>
                                            </p:txEl>
                                          </p:spTgt>
                                        </p:tgtEl>
                                        <p:attrNameLst>
                                          <p:attrName>style.visibility</p:attrName>
                                        </p:attrNameLst>
                                      </p:cBhvr>
                                      <p:to>
                                        <p:strVal val="visible"/>
                                      </p:to>
                                    </p:set>
                                    <p:animEffect transition="in" filter="wipe(left)">
                                      <p:cBhvr>
                                        <p:cTn id="17" dur="500"/>
                                        <p:tgtEl>
                                          <p:spTgt spid="184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4325">
                                            <p:txEl>
                                              <p:pRg st="3" end="3"/>
                                            </p:txEl>
                                          </p:spTgt>
                                        </p:tgtEl>
                                        <p:attrNameLst>
                                          <p:attrName>style.visibility</p:attrName>
                                        </p:attrNameLst>
                                      </p:cBhvr>
                                      <p:to>
                                        <p:strVal val="visible"/>
                                      </p:to>
                                    </p:set>
                                    <p:animEffect transition="in" filter="wipe(left)">
                                      <p:cBhvr>
                                        <p:cTn id="22" dur="500"/>
                                        <p:tgtEl>
                                          <p:spTgt spid="18432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84330"/>
                                        </p:tgtEl>
                                        <p:attrNameLst>
                                          <p:attrName>style.visibility</p:attrName>
                                        </p:attrNameLst>
                                      </p:cBhvr>
                                      <p:to>
                                        <p:strVal val="visible"/>
                                      </p:to>
                                    </p:set>
                                    <p:animEffect transition="in" filter="wipe(up)">
                                      <p:cBhvr>
                                        <p:cTn id="27" dur="500"/>
                                        <p:tgtEl>
                                          <p:spTgt spid="184330"/>
                                        </p:tgtEl>
                                      </p:cBhvr>
                                    </p:animEffect>
                                  </p:childTnLst>
                                </p:cTn>
                              </p:par>
                            </p:childTnLst>
                          </p:cTn>
                        </p:par>
                        <p:par>
                          <p:cTn id="28" fill="hold" nodeType="afterGroup">
                            <p:stCondLst>
                              <p:cond delay="500"/>
                            </p:stCondLst>
                            <p:childTnLst>
                              <p:par>
                                <p:cTn id="29" presetID="53" presetClass="entr" presetSubtype="0" fill="hold" nodeType="afterEffect">
                                  <p:stCondLst>
                                    <p:cond delay="0"/>
                                  </p:stCondLst>
                                  <p:childTnLst>
                                    <p:set>
                                      <p:cBhvr>
                                        <p:cTn id="30" dur="1" fill="hold">
                                          <p:stCondLst>
                                            <p:cond delay="0"/>
                                          </p:stCondLst>
                                        </p:cTn>
                                        <p:tgtEl>
                                          <p:spTgt spid="184326"/>
                                        </p:tgtEl>
                                        <p:attrNameLst>
                                          <p:attrName>style.visibility</p:attrName>
                                        </p:attrNameLst>
                                      </p:cBhvr>
                                      <p:to>
                                        <p:strVal val="visible"/>
                                      </p:to>
                                    </p:set>
                                    <p:anim calcmode="lin" valueType="num">
                                      <p:cBhvr>
                                        <p:cTn id="31" dur="500" fill="hold"/>
                                        <p:tgtEl>
                                          <p:spTgt spid="184326"/>
                                        </p:tgtEl>
                                        <p:attrNameLst>
                                          <p:attrName>ppt_w</p:attrName>
                                        </p:attrNameLst>
                                      </p:cBhvr>
                                      <p:tavLst>
                                        <p:tav tm="0">
                                          <p:val>
                                            <p:fltVal val="0"/>
                                          </p:val>
                                        </p:tav>
                                        <p:tav tm="100000">
                                          <p:val>
                                            <p:strVal val="#ppt_w"/>
                                          </p:val>
                                        </p:tav>
                                      </p:tavLst>
                                    </p:anim>
                                    <p:anim calcmode="lin" valueType="num">
                                      <p:cBhvr>
                                        <p:cTn id="32" dur="500" fill="hold"/>
                                        <p:tgtEl>
                                          <p:spTgt spid="184326"/>
                                        </p:tgtEl>
                                        <p:attrNameLst>
                                          <p:attrName>ppt_h</p:attrName>
                                        </p:attrNameLst>
                                      </p:cBhvr>
                                      <p:tavLst>
                                        <p:tav tm="0">
                                          <p:val>
                                            <p:fltVal val="0"/>
                                          </p:val>
                                        </p:tav>
                                        <p:tav tm="100000">
                                          <p:val>
                                            <p:strVal val="#ppt_h"/>
                                          </p:val>
                                        </p:tav>
                                      </p:tavLst>
                                    </p:anim>
                                    <p:animEffect transition="in" filter="fade">
                                      <p:cBhvr>
                                        <p:cTn id="33" dur="500"/>
                                        <p:tgtEl>
                                          <p:spTgt spid="1843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184331"/>
                                        </p:tgtEl>
                                        <p:attrNameLst>
                                          <p:attrName>style.visibility</p:attrName>
                                        </p:attrNameLst>
                                      </p:cBhvr>
                                      <p:to>
                                        <p:strVal val="visible"/>
                                      </p:to>
                                    </p:set>
                                    <p:animEffect transition="in" filter="wipe(up)">
                                      <p:cBhvr>
                                        <p:cTn id="38" dur="500"/>
                                        <p:tgtEl>
                                          <p:spTgt spid="184331"/>
                                        </p:tgtEl>
                                      </p:cBhvr>
                                    </p:animEffect>
                                  </p:childTnLst>
                                </p:cTn>
                              </p:par>
                            </p:childTnLst>
                          </p:cTn>
                        </p:par>
                        <p:par>
                          <p:cTn id="39" fill="hold" nodeType="afterGroup">
                            <p:stCondLst>
                              <p:cond delay="500"/>
                            </p:stCondLst>
                            <p:childTnLst>
                              <p:par>
                                <p:cTn id="40" presetID="53" presetClass="entr" presetSubtype="0" fill="hold" nodeType="afterEffect">
                                  <p:stCondLst>
                                    <p:cond delay="0"/>
                                  </p:stCondLst>
                                  <p:childTnLst>
                                    <p:set>
                                      <p:cBhvr>
                                        <p:cTn id="41" dur="1" fill="hold">
                                          <p:stCondLst>
                                            <p:cond delay="0"/>
                                          </p:stCondLst>
                                        </p:cTn>
                                        <p:tgtEl>
                                          <p:spTgt spid="184327"/>
                                        </p:tgtEl>
                                        <p:attrNameLst>
                                          <p:attrName>style.visibility</p:attrName>
                                        </p:attrNameLst>
                                      </p:cBhvr>
                                      <p:to>
                                        <p:strVal val="visible"/>
                                      </p:to>
                                    </p:set>
                                    <p:anim calcmode="lin" valueType="num">
                                      <p:cBhvr>
                                        <p:cTn id="42" dur="500" fill="hold"/>
                                        <p:tgtEl>
                                          <p:spTgt spid="184327"/>
                                        </p:tgtEl>
                                        <p:attrNameLst>
                                          <p:attrName>ppt_w</p:attrName>
                                        </p:attrNameLst>
                                      </p:cBhvr>
                                      <p:tavLst>
                                        <p:tav tm="0">
                                          <p:val>
                                            <p:fltVal val="0"/>
                                          </p:val>
                                        </p:tav>
                                        <p:tav tm="100000">
                                          <p:val>
                                            <p:strVal val="#ppt_w"/>
                                          </p:val>
                                        </p:tav>
                                      </p:tavLst>
                                    </p:anim>
                                    <p:anim calcmode="lin" valueType="num">
                                      <p:cBhvr>
                                        <p:cTn id="43" dur="500" fill="hold"/>
                                        <p:tgtEl>
                                          <p:spTgt spid="184327"/>
                                        </p:tgtEl>
                                        <p:attrNameLst>
                                          <p:attrName>ppt_h</p:attrName>
                                        </p:attrNameLst>
                                      </p:cBhvr>
                                      <p:tavLst>
                                        <p:tav tm="0">
                                          <p:val>
                                            <p:fltVal val="0"/>
                                          </p:val>
                                        </p:tav>
                                        <p:tav tm="100000">
                                          <p:val>
                                            <p:strVal val="#ppt_h"/>
                                          </p:val>
                                        </p:tav>
                                      </p:tavLst>
                                    </p:anim>
                                    <p:animEffect transition="in" filter="fade">
                                      <p:cBhvr>
                                        <p:cTn id="44" dur="500"/>
                                        <p:tgtEl>
                                          <p:spTgt spid="1843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184332"/>
                                        </p:tgtEl>
                                        <p:attrNameLst>
                                          <p:attrName>style.visibility</p:attrName>
                                        </p:attrNameLst>
                                      </p:cBhvr>
                                      <p:to>
                                        <p:strVal val="visible"/>
                                      </p:to>
                                    </p:set>
                                    <p:animEffect transition="in" filter="wipe(up)">
                                      <p:cBhvr>
                                        <p:cTn id="49" dur="500"/>
                                        <p:tgtEl>
                                          <p:spTgt spid="184332"/>
                                        </p:tgtEl>
                                      </p:cBhvr>
                                    </p:animEffect>
                                  </p:childTnLst>
                                </p:cTn>
                              </p:par>
                            </p:childTnLst>
                          </p:cTn>
                        </p:par>
                        <p:par>
                          <p:cTn id="50" fill="hold" nodeType="afterGroup">
                            <p:stCondLst>
                              <p:cond delay="500"/>
                            </p:stCondLst>
                            <p:childTnLst>
                              <p:par>
                                <p:cTn id="51" presetID="53" presetClass="entr" presetSubtype="0" fill="hold" nodeType="afterEffect">
                                  <p:stCondLst>
                                    <p:cond delay="0"/>
                                  </p:stCondLst>
                                  <p:childTnLst>
                                    <p:set>
                                      <p:cBhvr>
                                        <p:cTn id="52" dur="1" fill="hold">
                                          <p:stCondLst>
                                            <p:cond delay="0"/>
                                          </p:stCondLst>
                                        </p:cTn>
                                        <p:tgtEl>
                                          <p:spTgt spid="184329"/>
                                        </p:tgtEl>
                                        <p:attrNameLst>
                                          <p:attrName>style.visibility</p:attrName>
                                        </p:attrNameLst>
                                      </p:cBhvr>
                                      <p:to>
                                        <p:strVal val="visible"/>
                                      </p:to>
                                    </p:set>
                                    <p:anim calcmode="lin" valueType="num">
                                      <p:cBhvr>
                                        <p:cTn id="53" dur="500" fill="hold"/>
                                        <p:tgtEl>
                                          <p:spTgt spid="184329"/>
                                        </p:tgtEl>
                                        <p:attrNameLst>
                                          <p:attrName>ppt_w</p:attrName>
                                        </p:attrNameLst>
                                      </p:cBhvr>
                                      <p:tavLst>
                                        <p:tav tm="0">
                                          <p:val>
                                            <p:fltVal val="0"/>
                                          </p:val>
                                        </p:tav>
                                        <p:tav tm="100000">
                                          <p:val>
                                            <p:strVal val="#ppt_w"/>
                                          </p:val>
                                        </p:tav>
                                      </p:tavLst>
                                    </p:anim>
                                    <p:anim calcmode="lin" valueType="num">
                                      <p:cBhvr>
                                        <p:cTn id="54" dur="500" fill="hold"/>
                                        <p:tgtEl>
                                          <p:spTgt spid="184329"/>
                                        </p:tgtEl>
                                        <p:attrNameLst>
                                          <p:attrName>ppt_h</p:attrName>
                                        </p:attrNameLst>
                                      </p:cBhvr>
                                      <p:tavLst>
                                        <p:tav tm="0">
                                          <p:val>
                                            <p:fltVal val="0"/>
                                          </p:val>
                                        </p:tav>
                                        <p:tav tm="100000">
                                          <p:val>
                                            <p:strVal val="#ppt_h"/>
                                          </p:val>
                                        </p:tav>
                                      </p:tavLst>
                                    </p:anim>
                                    <p:animEffect transition="in" filter="fade">
                                      <p:cBhvr>
                                        <p:cTn id="55" dur="500"/>
                                        <p:tgtEl>
                                          <p:spTgt spid="18432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nodeType="clickEffect">
                                  <p:stCondLst>
                                    <p:cond delay="0"/>
                                  </p:stCondLst>
                                  <p:childTnLst>
                                    <p:set>
                                      <p:cBhvr>
                                        <p:cTn id="59" dur="1" fill="hold">
                                          <p:stCondLst>
                                            <p:cond delay="0"/>
                                          </p:stCondLst>
                                        </p:cTn>
                                        <p:tgtEl>
                                          <p:spTgt spid="184333"/>
                                        </p:tgtEl>
                                        <p:attrNameLst>
                                          <p:attrName>style.visibility</p:attrName>
                                        </p:attrNameLst>
                                      </p:cBhvr>
                                      <p:to>
                                        <p:strVal val="visible"/>
                                      </p:to>
                                    </p:set>
                                    <p:animEffect transition="in" filter="wipe(up)">
                                      <p:cBhvr>
                                        <p:cTn id="60" dur="500"/>
                                        <p:tgtEl>
                                          <p:spTgt spid="184333"/>
                                        </p:tgtEl>
                                      </p:cBhvr>
                                    </p:animEffect>
                                  </p:childTnLst>
                                </p:cTn>
                              </p:par>
                            </p:childTnLst>
                          </p:cTn>
                        </p:par>
                        <p:par>
                          <p:cTn id="61" fill="hold" nodeType="afterGroup">
                            <p:stCondLst>
                              <p:cond delay="500"/>
                            </p:stCondLst>
                            <p:childTnLst>
                              <p:par>
                                <p:cTn id="62" presetID="53" presetClass="entr" presetSubtype="0" fill="hold" nodeType="afterEffect">
                                  <p:stCondLst>
                                    <p:cond delay="0"/>
                                  </p:stCondLst>
                                  <p:childTnLst>
                                    <p:set>
                                      <p:cBhvr>
                                        <p:cTn id="63" dur="1" fill="hold">
                                          <p:stCondLst>
                                            <p:cond delay="0"/>
                                          </p:stCondLst>
                                        </p:cTn>
                                        <p:tgtEl>
                                          <p:spTgt spid="184328"/>
                                        </p:tgtEl>
                                        <p:attrNameLst>
                                          <p:attrName>style.visibility</p:attrName>
                                        </p:attrNameLst>
                                      </p:cBhvr>
                                      <p:to>
                                        <p:strVal val="visible"/>
                                      </p:to>
                                    </p:set>
                                    <p:anim calcmode="lin" valueType="num">
                                      <p:cBhvr>
                                        <p:cTn id="64" dur="500" fill="hold"/>
                                        <p:tgtEl>
                                          <p:spTgt spid="184328"/>
                                        </p:tgtEl>
                                        <p:attrNameLst>
                                          <p:attrName>ppt_w</p:attrName>
                                        </p:attrNameLst>
                                      </p:cBhvr>
                                      <p:tavLst>
                                        <p:tav tm="0">
                                          <p:val>
                                            <p:fltVal val="0"/>
                                          </p:val>
                                        </p:tav>
                                        <p:tav tm="100000">
                                          <p:val>
                                            <p:strVal val="#ppt_w"/>
                                          </p:val>
                                        </p:tav>
                                      </p:tavLst>
                                    </p:anim>
                                    <p:anim calcmode="lin" valueType="num">
                                      <p:cBhvr>
                                        <p:cTn id="65" dur="500" fill="hold"/>
                                        <p:tgtEl>
                                          <p:spTgt spid="184328"/>
                                        </p:tgtEl>
                                        <p:attrNameLst>
                                          <p:attrName>ppt_h</p:attrName>
                                        </p:attrNameLst>
                                      </p:cBhvr>
                                      <p:tavLst>
                                        <p:tav tm="0">
                                          <p:val>
                                            <p:fltVal val="0"/>
                                          </p:val>
                                        </p:tav>
                                        <p:tav tm="100000">
                                          <p:val>
                                            <p:strVal val="#ppt_h"/>
                                          </p:val>
                                        </p:tav>
                                      </p:tavLst>
                                    </p:anim>
                                    <p:animEffect transition="in" filter="fade">
                                      <p:cBhvr>
                                        <p:cTn id="66" dur="500"/>
                                        <p:tgtEl>
                                          <p:spTgt spid="18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низ 11"/>
          <p:cNvSpPr/>
          <p:nvPr/>
        </p:nvSpPr>
        <p:spPr>
          <a:xfrm>
            <a:off x="8256240" y="3356992"/>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5015880" y="3356992"/>
            <a:ext cx="216024" cy="6480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Стрелка вниз 10"/>
          <p:cNvSpPr/>
          <p:nvPr/>
        </p:nvSpPr>
        <p:spPr>
          <a:xfrm>
            <a:off x="2855640" y="3356992"/>
            <a:ext cx="216024" cy="6480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6" name="Стрелка вниз 5"/>
          <p:cNvSpPr/>
          <p:nvPr/>
        </p:nvSpPr>
        <p:spPr>
          <a:xfrm>
            <a:off x="8256240" y="1772816"/>
            <a:ext cx="216024"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Стрелка вниз 8"/>
          <p:cNvSpPr/>
          <p:nvPr/>
        </p:nvSpPr>
        <p:spPr>
          <a:xfrm>
            <a:off x="3863752" y="1772816"/>
            <a:ext cx="216024"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graphicFrame>
        <p:nvGraphicFramePr>
          <p:cNvPr id="4" name="Содержимое 3"/>
          <p:cNvGraphicFramePr>
            <a:graphicFrameLocks noGrp="1"/>
          </p:cNvGraphicFramePr>
          <p:nvPr>
            <p:ph idx="1"/>
          </p:nvPr>
        </p:nvGraphicFramePr>
        <p:xfrm>
          <a:off x="1981200" y="1052737"/>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1981200" y="274638"/>
            <a:ext cx="8229600" cy="490066"/>
          </a:xfrm>
        </p:spPr>
        <p:style>
          <a:lnRef idx="0">
            <a:schemeClr val="accent4"/>
          </a:lnRef>
          <a:fillRef idx="3">
            <a:schemeClr val="accent4"/>
          </a:fillRef>
          <a:effectRef idx="3">
            <a:schemeClr val="accent4"/>
          </a:effectRef>
          <a:fontRef idx="minor">
            <a:schemeClr val="lt1"/>
          </a:fontRef>
        </p:style>
        <p:txBody>
          <a:bodyPr>
            <a:normAutofit fontScale="90000"/>
          </a:bodyPr>
          <a:lstStyle/>
          <a:p>
            <a:pPr lvl="0"/>
            <a:r>
              <a:rPr lang="ru-RU" sz="2200" dirty="0"/>
              <a:t/>
            </a:r>
            <a:br>
              <a:rPr lang="ru-RU" sz="2200" dirty="0"/>
            </a:br>
            <a:r>
              <a:rPr lang="ru-RU" sz="2200" dirty="0"/>
              <a:t/>
            </a:r>
            <a:br>
              <a:rPr lang="ru-RU" sz="2200" dirty="0"/>
            </a:br>
            <a:r>
              <a:rPr lang="ru-RU" sz="2200" dirty="0"/>
              <a:t/>
            </a:r>
            <a:br>
              <a:rPr lang="ru-RU" sz="2200" dirty="0"/>
            </a:br>
            <a:r>
              <a:rPr lang="ru-RU" sz="2200" b="1" dirty="0"/>
              <a:t>Наладка</a:t>
            </a:r>
            <a:br>
              <a:rPr lang="ru-RU" sz="2200" b="1" dirty="0"/>
            </a:br>
            <a:r>
              <a:rPr lang="ru-RU" dirty="0" smtClean="0"/>
              <a:t/>
            </a:r>
            <a:br>
              <a:rPr lang="ru-RU" dirty="0" smtClean="0"/>
            </a:br>
            <a:endParaRPr lang="ru-RU" sz="2700" dirty="0"/>
          </a:p>
        </p:txBody>
      </p:sp>
    </p:spTree>
    <p:extLst>
      <p:ext uri="{BB962C8B-B14F-4D97-AF65-F5344CB8AC3E}">
        <p14:creationId xmlns:p14="http://schemas.microsoft.com/office/powerpoint/2010/main" val="1184682496"/>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991544" y="332656"/>
            <a:ext cx="4040188" cy="639762"/>
          </a:xfrm>
        </p:spPr>
        <p:style>
          <a:lnRef idx="0">
            <a:schemeClr val="accent4"/>
          </a:lnRef>
          <a:fillRef idx="3">
            <a:schemeClr val="accent4"/>
          </a:fillRef>
          <a:effectRef idx="3">
            <a:schemeClr val="accent4"/>
          </a:effectRef>
          <a:fontRef idx="minor">
            <a:schemeClr val="lt1"/>
          </a:fontRef>
        </p:style>
        <p:txBody>
          <a:bodyPr anchor="ctr"/>
          <a:lstStyle/>
          <a:p>
            <a:pPr algn="ctr"/>
            <a:r>
              <a:rPr lang="ru-RU" dirty="0" smtClean="0"/>
              <a:t>Наладка  </a:t>
            </a:r>
            <a:endParaRPr lang="ru-RU" dirty="0"/>
          </a:p>
        </p:txBody>
      </p:sp>
      <p:sp>
        <p:nvSpPr>
          <p:cNvPr id="4" name="Содержимое 3"/>
          <p:cNvSpPr>
            <a:spLocks noGrp="1"/>
          </p:cNvSpPr>
          <p:nvPr>
            <p:ph sz="half" idx="2"/>
          </p:nvPr>
        </p:nvSpPr>
        <p:spPr>
          <a:xfrm>
            <a:off x="1991544" y="1124744"/>
            <a:ext cx="4040188" cy="2952328"/>
          </a:xfrm>
          <a:solidFill>
            <a:schemeClr val="accent4">
              <a:lumMod val="20000"/>
              <a:lumOff val="80000"/>
            </a:schemeClr>
          </a:solidFill>
        </p:spPr>
        <p:style>
          <a:lnRef idx="0">
            <a:schemeClr val="accent4"/>
          </a:lnRef>
          <a:fillRef idx="3">
            <a:schemeClr val="accent4"/>
          </a:fillRef>
          <a:effectRef idx="3">
            <a:schemeClr val="accent4"/>
          </a:effectRef>
          <a:fontRef idx="minor">
            <a:schemeClr val="lt1"/>
          </a:fontRef>
        </p:style>
        <p:txBody>
          <a:bodyPr>
            <a:normAutofit/>
          </a:bodyPr>
          <a:lstStyle/>
          <a:p>
            <a:pPr>
              <a:buNone/>
            </a:pPr>
            <a:r>
              <a:rPr lang="ru-RU" b="1" dirty="0">
                <a:solidFill>
                  <a:schemeClr val="tx1"/>
                </a:solidFill>
              </a:rPr>
              <a:t>      Совокупность операций по подготовке и регулированию станка, включающих настройку кинематических цепей, установку и регулирование приспособлений, инструментов, необходимые для обработки деталей.</a:t>
            </a:r>
          </a:p>
          <a:p>
            <a:pPr>
              <a:buNone/>
            </a:pPr>
            <a:endParaRPr lang="ru-RU" dirty="0">
              <a:solidFill>
                <a:schemeClr val="tx1"/>
              </a:solidFill>
            </a:endParaRPr>
          </a:p>
        </p:txBody>
      </p:sp>
      <p:sp>
        <p:nvSpPr>
          <p:cNvPr id="5" name="Текст 4"/>
          <p:cNvSpPr>
            <a:spLocks noGrp="1"/>
          </p:cNvSpPr>
          <p:nvPr>
            <p:ph type="body" sz="quarter" idx="3"/>
          </p:nvPr>
        </p:nvSpPr>
        <p:spPr>
          <a:xfrm>
            <a:off x="6168009" y="332656"/>
            <a:ext cx="4041775" cy="639762"/>
          </a:xfrm>
        </p:spPr>
        <p:style>
          <a:lnRef idx="0">
            <a:schemeClr val="accent2"/>
          </a:lnRef>
          <a:fillRef idx="3">
            <a:schemeClr val="accent2"/>
          </a:fillRef>
          <a:effectRef idx="3">
            <a:schemeClr val="accent2"/>
          </a:effectRef>
          <a:fontRef idx="minor">
            <a:schemeClr val="lt1"/>
          </a:fontRef>
        </p:style>
        <p:txBody>
          <a:bodyPr anchor="ctr"/>
          <a:lstStyle/>
          <a:p>
            <a:pPr algn="ctr"/>
            <a:r>
              <a:rPr lang="ru-RU" dirty="0" smtClean="0"/>
              <a:t>Настройка  </a:t>
            </a:r>
            <a:endParaRPr lang="ru-RU" dirty="0"/>
          </a:p>
        </p:txBody>
      </p:sp>
      <p:sp>
        <p:nvSpPr>
          <p:cNvPr id="6" name="Содержимое 5"/>
          <p:cNvSpPr>
            <a:spLocks noGrp="1"/>
          </p:cNvSpPr>
          <p:nvPr>
            <p:ph sz="quarter" idx="4"/>
          </p:nvPr>
        </p:nvSpPr>
        <p:spPr>
          <a:xfrm>
            <a:off x="6168009" y="1124744"/>
            <a:ext cx="4041775" cy="2952328"/>
          </a:xfr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a:lstStyle/>
          <a:p>
            <a:pPr>
              <a:buNone/>
            </a:pPr>
            <a:r>
              <a:rPr lang="ru-RU" b="1" dirty="0" smtClean="0"/>
              <a:t>     </a:t>
            </a:r>
            <a:r>
              <a:rPr lang="ru-RU" b="1" dirty="0">
                <a:solidFill>
                  <a:schemeClr val="tx1"/>
                </a:solidFill>
              </a:rPr>
              <a:t>Регулирование параметров машины в связи с изменением режима работы в период эксплуатации.</a:t>
            </a:r>
            <a:r>
              <a:rPr lang="ru-RU" dirty="0">
                <a:solidFill>
                  <a:schemeClr val="tx1"/>
                </a:solidFill>
              </a:rPr>
              <a:t> </a:t>
            </a:r>
          </a:p>
          <a:p>
            <a:pPr>
              <a:buNone/>
            </a:pPr>
            <a:endParaRPr lang="ru-RU" b="1" dirty="0" smtClean="0"/>
          </a:p>
          <a:p>
            <a:pPr>
              <a:buNone/>
            </a:pPr>
            <a:r>
              <a:rPr lang="ru-RU" b="1" dirty="0" smtClean="0">
                <a:solidFill>
                  <a:schemeClr val="tx1"/>
                </a:solidFill>
              </a:rPr>
              <a:t>     </a:t>
            </a:r>
            <a:endParaRPr lang="ru-RU" dirty="0">
              <a:solidFill>
                <a:schemeClr val="tx1"/>
              </a:solidFill>
            </a:endParaRPr>
          </a:p>
        </p:txBody>
      </p:sp>
      <p:pic>
        <p:nvPicPr>
          <p:cNvPr id="10" name="Рисунок 9" descr="C:\Users\ти\Documents\мое участие в меропр\102CANON\IMG_1731.JPG"/>
          <p:cNvPicPr/>
          <p:nvPr/>
        </p:nvPicPr>
        <p:blipFill>
          <a:blip r:embed="rId2" cstate="print"/>
          <a:srcRect/>
          <a:stretch>
            <a:fillRect/>
          </a:stretch>
        </p:blipFill>
        <p:spPr bwMode="auto">
          <a:xfrm rot="5400000">
            <a:off x="7333828" y="3631332"/>
            <a:ext cx="3789040" cy="2664296"/>
          </a:xfrm>
          <a:prstGeom prst="rect">
            <a:avLst/>
          </a:prstGeom>
          <a:noFill/>
          <a:ln w="9525">
            <a:noFill/>
            <a:miter lim="800000"/>
            <a:headEnd/>
            <a:tailEnd/>
          </a:ln>
        </p:spPr>
      </p:pic>
      <p:pic>
        <p:nvPicPr>
          <p:cNvPr id="11" name="Рисунок 10" descr="C:\Users\ти\Documents\мое участие в меропр\102CANON\IMG_1730.JPG"/>
          <p:cNvPicPr/>
          <p:nvPr/>
        </p:nvPicPr>
        <p:blipFill>
          <a:blip r:embed="rId3" cstate="print"/>
          <a:srcRect/>
          <a:stretch>
            <a:fillRect/>
          </a:stretch>
        </p:blipFill>
        <p:spPr bwMode="auto">
          <a:xfrm rot="5400000">
            <a:off x="4749020" y="3911887"/>
            <a:ext cx="3284983" cy="2607245"/>
          </a:xfrm>
          <a:prstGeom prst="rect">
            <a:avLst/>
          </a:prstGeom>
          <a:noFill/>
          <a:ln w="9525">
            <a:noFill/>
            <a:miter lim="800000"/>
            <a:headEnd/>
            <a:tailEnd/>
          </a:ln>
        </p:spPr>
      </p:pic>
      <p:pic>
        <p:nvPicPr>
          <p:cNvPr id="12" name="Рисунок 11" descr="C:\Users\ти\Documents\мое участие в меропр\102CANON\IMG_1724.JPG"/>
          <p:cNvPicPr/>
          <p:nvPr/>
        </p:nvPicPr>
        <p:blipFill>
          <a:blip r:embed="rId4" cstate="print"/>
          <a:srcRect/>
          <a:stretch>
            <a:fillRect/>
          </a:stretch>
        </p:blipFill>
        <p:spPr bwMode="auto">
          <a:xfrm>
            <a:off x="1631505" y="4193704"/>
            <a:ext cx="3319287" cy="2664296"/>
          </a:xfrm>
          <a:prstGeom prst="rect">
            <a:avLst/>
          </a:prstGeom>
          <a:noFill/>
          <a:ln w="9525">
            <a:noFill/>
            <a:miter lim="800000"/>
            <a:headEnd/>
            <a:tailEnd/>
          </a:ln>
        </p:spPr>
      </p:pic>
    </p:spTree>
    <p:extLst>
      <p:ext uri="{BB962C8B-B14F-4D97-AF65-F5344CB8AC3E}">
        <p14:creationId xmlns:p14="http://schemas.microsoft.com/office/powerpoint/2010/main" val="3221698946"/>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Рис. 206.  Крепежные прихва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1091627"/>
            <a:ext cx="2808312" cy="42402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2063552" y="260648"/>
            <a:ext cx="8229600" cy="490066"/>
          </a:xfrm>
          <a:prstGeom prst="rect">
            <a:avLst/>
          </a:prstGeom>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lvl1pPr algn="l" defTabSz="914400" rtl="0" eaLnBrk="1" latinLnBrk="0" hangingPunct="1">
              <a:lnSpc>
                <a:spcPct val="89000"/>
              </a:lnSpc>
              <a:spcBef>
                <a:spcPct val="0"/>
              </a:spcBef>
              <a:buNone/>
              <a:defRPr sz="44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9600" dirty="0">
                <a:solidFill>
                  <a:schemeClr val="tx1"/>
                </a:solidFill>
              </a:rPr>
              <a:t>Установка и крепление деталей для сверления</a:t>
            </a:r>
            <a:endParaRPr lang="ru-RU" sz="3200" dirty="0">
              <a:solidFill>
                <a:schemeClr val="tx1"/>
              </a:solidFill>
            </a:endParaRPr>
          </a:p>
          <a:p>
            <a:r>
              <a:rPr lang="ru-RU" sz="2200" b="1" dirty="0" smtClean="0"/>
              <a:t/>
            </a:r>
            <a:br>
              <a:rPr lang="ru-RU" sz="2200" b="1" dirty="0" smtClean="0"/>
            </a:br>
            <a:r>
              <a:rPr lang="ru-RU" dirty="0" smtClean="0"/>
              <a:t/>
            </a:r>
            <a:br>
              <a:rPr lang="ru-RU" dirty="0" smtClean="0"/>
            </a:br>
            <a:endParaRPr lang="ru-RU" sz="2700" dirty="0"/>
          </a:p>
        </p:txBody>
      </p:sp>
      <p:sp>
        <p:nvSpPr>
          <p:cNvPr id="3" name="Прямоугольник 2"/>
          <p:cNvSpPr/>
          <p:nvPr/>
        </p:nvSpPr>
        <p:spPr>
          <a:xfrm>
            <a:off x="1559496" y="1096203"/>
            <a:ext cx="6096000" cy="3970318"/>
          </a:xfrm>
          <a:prstGeom prst="rect">
            <a:avLst/>
          </a:prstGeom>
        </p:spPr>
        <p:txBody>
          <a:bodyPr>
            <a:spAutoFit/>
          </a:bodyPr>
          <a:lstStyle/>
          <a:p>
            <a:pPr algn="just"/>
            <a:r>
              <a:rPr lang="ru-RU" dirty="0" smtClean="0">
                <a:solidFill>
                  <a:srgbClr val="000000"/>
                </a:solidFill>
                <a:latin typeface="Times New Roman" panose="02020603050405020304" pitchFamily="18" charset="0"/>
              </a:rPr>
              <a:t>	Для </a:t>
            </a:r>
            <a:r>
              <a:rPr lang="ru-RU" dirty="0">
                <a:solidFill>
                  <a:srgbClr val="000000"/>
                </a:solidFill>
                <a:latin typeface="Times New Roman" panose="02020603050405020304" pitchFamily="18" charset="0"/>
              </a:rPr>
              <a:t>обеспечения точности при сверлении все детали, за исключением очень тяжелых, прочно закрепляют к столу сверлильного ставка. Для установки и закрепления обрабатываемых деталей на столе сверлильного станка применяются различные приспособления, наиболее распространенными из них являются: прихваты с болтами, тиски машинные (винтовые, эксцентриковые и пневматические), призмы, упоры, угольники, кондукторы, специальные приспособления и др.</a:t>
            </a:r>
          </a:p>
          <a:p>
            <a:pPr algn="just"/>
            <a:r>
              <a:rPr lang="ru-RU" dirty="0" smtClean="0">
                <a:solidFill>
                  <a:srgbClr val="000000"/>
                </a:solidFill>
                <a:latin typeface="Times New Roman" panose="02020603050405020304" pitchFamily="18" charset="0"/>
              </a:rPr>
              <a:t>	Крепежные </a:t>
            </a:r>
            <a:r>
              <a:rPr lang="ru-RU" dirty="0">
                <a:solidFill>
                  <a:srgbClr val="000000"/>
                </a:solidFill>
                <a:latin typeface="Times New Roman" panose="02020603050405020304" pitchFamily="18" charset="0"/>
              </a:rPr>
              <a:t>прихваты применяют четырех видов: пальцевые, вилкообразные, плиточные и изогнутые (рис. 1</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Для надежного крепления небольших деталей достаточно одного прихвата, а для больших деталей требуется два или несколько прихватов.</a:t>
            </a:r>
            <a:endParaRPr lang="ru-RU" b="0" dirty="0">
              <a:solidFill>
                <a:srgbClr val="000000"/>
              </a:solidFill>
              <a:effectLst/>
              <a:latin typeface="Times New Roman" panose="02020603050405020304" pitchFamily="18" charset="0"/>
            </a:endParaRPr>
          </a:p>
        </p:txBody>
      </p:sp>
      <p:sp>
        <p:nvSpPr>
          <p:cNvPr id="5" name="Прямоугольник 4"/>
          <p:cNvSpPr/>
          <p:nvPr/>
        </p:nvSpPr>
        <p:spPr>
          <a:xfrm>
            <a:off x="8135205" y="5638456"/>
            <a:ext cx="3107582" cy="369332"/>
          </a:xfrm>
          <a:prstGeom prst="rect">
            <a:avLst/>
          </a:prstGeom>
        </p:spPr>
        <p:txBody>
          <a:bodyPr wrap="none">
            <a:spAutoFit/>
          </a:bodyPr>
          <a:lstStyle/>
          <a:p>
            <a:r>
              <a:rPr lang="ru-RU" i="1" dirty="0">
                <a:latin typeface="Times New Roman" panose="02020603050405020304" pitchFamily="18" charset="0"/>
              </a:rPr>
              <a:t>Рис. 1</a:t>
            </a:r>
            <a:r>
              <a:rPr lang="ru-RU" i="1" dirty="0" smtClean="0">
                <a:latin typeface="Times New Roman" panose="02020603050405020304" pitchFamily="18" charset="0"/>
              </a:rPr>
              <a:t>. </a:t>
            </a:r>
            <a:r>
              <a:rPr lang="ru-RU" i="1" dirty="0">
                <a:latin typeface="Times New Roman" panose="02020603050405020304" pitchFamily="18" charset="0"/>
              </a:rPr>
              <a:t>Крепежные прихваты</a:t>
            </a:r>
            <a:endParaRPr lang="ru-RU" dirty="0"/>
          </a:p>
        </p:txBody>
      </p:sp>
    </p:spTree>
    <p:extLst>
      <p:ext uri="{BB962C8B-B14F-4D97-AF65-F5344CB8AC3E}">
        <p14:creationId xmlns:p14="http://schemas.microsoft.com/office/powerpoint/2010/main" val="364085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063552" y="260648"/>
            <a:ext cx="8229600" cy="490066"/>
          </a:xfrm>
          <a:prstGeom prst="rect">
            <a:avLst/>
          </a:prstGeom>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lvl1pPr algn="l" defTabSz="914400" rtl="0" eaLnBrk="1" latinLnBrk="0" hangingPunct="1">
              <a:lnSpc>
                <a:spcPct val="89000"/>
              </a:lnSpc>
              <a:spcBef>
                <a:spcPct val="0"/>
              </a:spcBef>
              <a:buNone/>
              <a:defRPr sz="44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9600" dirty="0">
                <a:solidFill>
                  <a:schemeClr val="tx1"/>
                </a:solidFill>
              </a:rPr>
              <a:t>Установка и крепление деталей для сверления</a:t>
            </a:r>
            <a:endParaRPr lang="ru-RU" sz="3200" dirty="0">
              <a:solidFill>
                <a:schemeClr val="tx1"/>
              </a:solidFill>
            </a:endParaRPr>
          </a:p>
          <a:p>
            <a:r>
              <a:rPr lang="ru-RU" sz="2200" b="1" dirty="0" smtClean="0"/>
              <a:t/>
            </a:r>
            <a:br>
              <a:rPr lang="ru-RU" sz="2200" b="1" dirty="0" smtClean="0"/>
            </a:br>
            <a:r>
              <a:rPr lang="ru-RU" dirty="0" smtClean="0"/>
              <a:t/>
            </a:r>
            <a:br>
              <a:rPr lang="ru-RU" dirty="0" smtClean="0"/>
            </a:br>
            <a:endParaRPr lang="ru-RU" sz="2700" dirty="0"/>
          </a:p>
        </p:txBody>
      </p:sp>
      <p:sp>
        <p:nvSpPr>
          <p:cNvPr id="2" name="Прямоугольник 1"/>
          <p:cNvSpPr/>
          <p:nvPr/>
        </p:nvSpPr>
        <p:spPr>
          <a:xfrm>
            <a:off x="911424" y="980728"/>
            <a:ext cx="5256584" cy="4278094"/>
          </a:xfrm>
          <a:prstGeom prst="rect">
            <a:avLst/>
          </a:prstGeom>
        </p:spPr>
        <p:txBody>
          <a:bodyPr wrap="square">
            <a:spAutoFit/>
          </a:bodyPr>
          <a:lstStyle/>
          <a:p>
            <a:pPr algn="just"/>
            <a:r>
              <a:rPr lang="ru-RU" sz="1600" dirty="0" smtClean="0">
                <a:solidFill>
                  <a:srgbClr val="000000"/>
                </a:solidFill>
                <a:latin typeface="Times New Roman" panose="02020603050405020304" pitchFamily="18" charset="0"/>
              </a:rPr>
              <a:t>	Крепежные </a:t>
            </a:r>
            <a:r>
              <a:rPr lang="ru-RU" sz="1600" dirty="0">
                <a:solidFill>
                  <a:srgbClr val="000000"/>
                </a:solidFill>
                <a:latin typeface="Times New Roman" panose="02020603050405020304" pitchFamily="18" charset="0"/>
              </a:rPr>
              <a:t>болты. В столах всех сверлильных станков имеются Т-образные пазы. В эти пазы вставляют болты для крепления разных приспособлений (рис. </a:t>
            </a:r>
            <a:r>
              <a:rPr lang="ru-RU" sz="1600" dirty="0" smtClean="0">
                <a:solidFill>
                  <a:srgbClr val="000000"/>
                </a:solidFill>
                <a:latin typeface="Times New Roman" panose="02020603050405020304" pitchFamily="18" charset="0"/>
              </a:rPr>
              <a:t>2).</a:t>
            </a:r>
            <a:endParaRPr lang="ru-RU" sz="1600" dirty="0">
              <a:solidFill>
                <a:srgbClr val="000000"/>
              </a:solidFill>
              <a:latin typeface="Times New Roman" panose="02020603050405020304" pitchFamily="18" charset="0"/>
            </a:endParaRPr>
          </a:p>
          <a:p>
            <a:pPr algn="just"/>
            <a:r>
              <a:rPr lang="ru-RU" sz="1600" dirty="0">
                <a:solidFill>
                  <a:srgbClr val="000000"/>
                </a:solidFill>
                <a:latin typeface="Times New Roman" panose="02020603050405020304" pitchFamily="18" charset="0"/>
              </a:rPr>
              <a:t>При различных работах применяют болты разных видов. Для обычного крепления применяют болты с квадратной головкой 2, которые вставляют с конца Т-образного паза. </a:t>
            </a:r>
            <a:r>
              <a:rPr lang="ru-RU" sz="1600" dirty="0" smtClean="0">
                <a:solidFill>
                  <a:srgbClr val="000000"/>
                </a:solidFill>
                <a:latin typeface="Times New Roman" panose="02020603050405020304" pitchFamily="18" charset="0"/>
              </a:rPr>
              <a:t>	Болты </a:t>
            </a:r>
            <a:r>
              <a:rPr lang="ru-RU" sz="1600" dirty="0">
                <a:solidFill>
                  <a:srgbClr val="000000"/>
                </a:solidFill>
                <a:latin typeface="Times New Roman" panose="02020603050405020304" pitchFamily="18" charset="0"/>
              </a:rPr>
              <a:t>с Т-образной головкой удобны. Их можно вставлять в любое место паза, а затем повернуть на 90°. Этот вид болтов особенно удобен, когда необходимо закрепить внутреннюю часть детали 7, которую в противном случае пришлось бы поднять над болтом. Иногда предпочитают применять Т-образную головку 4 с нарезанным отверстием, потому что, вывернув шпильку 3, можно легко передвинуть головку 5 на нужное место.</a:t>
            </a:r>
          </a:p>
          <a:p>
            <a:pPr algn="just"/>
            <a:r>
              <a:rPr lang="ru-RU" sz="1600" dirty="0">
                <a:solidFill>
                  <a:srgbClr val="000000"/>
                </a:solidFill>
                <a:latin typeface="Times New Roman" panose="02020603050405020304" pitchFamily="18" charset="0"/>
              </a:rPr>
              <a:t>Набор нескольких таких головок и шпилек различной длины избавляет от необходимости иметь набор различных видов болтов разных диаметров</a:t>
            </a:r>
            <a:endParaRPr lang="ru-RU" sz="1600" b="0" dirty="0">
              <a:solidFill>
                <a:srgbClr val="000000"/>
              </a:solidFill>
              <a:effectLst/>
              <a:latin typeface="Times New Roman" panose="02020603050405020304" pitchFamily="18" charset="0"/>
            </a:endParaRPr>
          </a:p>
        </p:txBody>
      </p:sp>
      <p:pic>
        <p:nvPicPr>
          <p:cNvPr id="6146" name="Picture 2" descr="Рис. 207.  Крепежные болты:  1  - деталь,  2  - болт с квадратной головкой,  3  - шпилька,  4  - Т-образная головка шпильки,  5  - Т-образная головка болта,  6  - вид сверху на болт с Т-образной головкой в Т-образном пазу сто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840" y="980728"/>
            <a:ext cx="5595342" cy="431365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096000" y="5373216"/>
            <a:ext cx="6096000" cy="1200329"/>
          </a:xfrm>
          <a:prstGeom prst="rect">
            <a:avLst/>
          </a:prstGeom>
        </p:spPr>
        <p:txBody>
          <a:bodyPr>
            <a:spAutoFit/>
          </a:bodyPr>
          <a:lstStyle/>
          <a:p>
            <a:pPr algn="ctr"/>
            <a:r>
              <a:rPr lang="ru-RU" i="1" dirty="0">
                <a:latin typeface="Times New Roman" panose="02020603050405020304" pitchFamily="18" charset="0"/>
              </a:rPr>
              <a:t>Рис. </a:t>
            </a:r>
            <a:r>
              <a:rPr lang="ru-RU" i="1" dirty="0" smtClean="0">
                <a:latin typeface="Times New Roman" panose="02020603050405020304" pitchFamily="18" charset="0"/>
              </a:rPr>
              <a:t>2. </a:t>
            </a:r>
            <a:r>
              <a:rPr lang="ru-RU" i="1" dirty="0">
                <a:latin typeface="Times New Roman" panose="02020603050405020304" pitchFamily="18" charset="0"/>
              </a:rPr>
              <a:t>Крепежные болты: 1 - деталь, 2 - болт с квадратной головкой, 3 - шпилька, 4 - Т-образная головка шпильки, 5 - Т-образная головка болта, 6 - вид сверху на болт с Т-образной головкой в Т-образном пазу стола</a:t>
            </a:r>
            <a:endParaRPr lang="ru-RU" dirty="0"/>
          </a:p>
        </p:txBody>
      </p:sp>
    </p:spTree>
    <p:extLst>
      <p:ext uri="{BB962C8B-B14F-4D97-AF65-F5344CB8AC3E}">
        <p14:creationId xmlns:p14="http://schemas.microsoft.com/office/powerpoint/2010/main" val="371791121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TM10001105[[fn=Урожай]]</Template>
  <TotalTime>388</TotalTime>
  <Words>1490</Words>
  <Application>Microsoft Office PowerPoint</Application>
  <PresentationFormat>Широкоэкранный</PresentationFormat>
  <Paragraphs>95</Paragraphs>
  <Slides>19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Courier New</vt:lpstr>
      <vt:lpstr>Franklin Gothic Book</vt:lpstr>
      <vt:lpstr>Times New Roman</vt:lpstr>
      <vt:lpstr>Crop</vt:lpstr>
      <vt:lpstr>Презентация PowerPoint</vt:lpstr>
      <vt:lpstr>Презентация PowerPoint</vt:lpstr>
      <vt:lpstr>Презентация PowerPoint</vt:lpstr>
      <vt:lpstr>На сверлильном станке производят различные виды обработки отверстий:</vt:lpstr>
      <vt:lpstr>Презентация PowerPoint</vt:lpstr>
      <vt:lpstr>   Наладка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Дархан</cp:lastModifiedBy>
  <cp:revision>16</cp:revision>
  <dcterms:created xsi:type="dcterms:W3CDTF">2015-11-03T05:40:53Z</dcterms:created>
  <dcterms:modified xsi:type="dcterms:W3CDTF">2021-02-15T15:19:03Z</dcterms:modified>
</cp:coreProperties>
</file>