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ru.m.wikipedia.org/wiki/%D0%A1%D0%B0%D1%85%D0%B0%D1%80%D0%BE%D0%B7%D0%B0" TargetMode="External"/><Relationship Id="rId7" Type="http://schemas.openxmlformats.org/officeDocument/2006/relationships/hyperlink" Target="https://ru.m.wikipedia.org/wiki/%D0%90%D1%80%D0%BE%D0%BC%D0%B0%D1%82%D0%B8%D0%B7%D0%B0%D1%82%D0%BE%D1%80%D1%8B" TargetMode="External"/><Relationship Id="rId2" Type="http://schemas.openxmlformats.org/officeDocument/2006/relationships/hyperlink" Target="https://ru.m.wikipedia.org/wiki/%D0%9A%D0%BE%D0%BA%D0%B0-%D0%BA%D0%BE%D0%BB%D0%B0#cite_note-4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m.wikipedia.org/wiki/%D0%9E%D1%80%D1%82%D0%BE%D1%84%D0%BE%D1%81%D1%84%D0%BE%D1%80%D0%BD%D0%B0%D1%8F_%D0%BA%D0%B8%D1%81%D0%BB%D0%BE%D1%82%D0%B0" TargetMode="External"/><Relationship Id="rId5" Type="http://schemas.openxmlformats.org/officeDocument/2006/relationships/hyperlink" Target="https://ru.m.wikipedia.org/wiki/%D0%9A%D0%B0%D1%80%D0%B0%D0%BC%D0%B5%D0%BB%D1%8C" TargetMode="External"/><Relationship Id="rId4" Type="http://schemas.openxmlformats.org/officeDocument/2006/relationships/hyperlink" Target="https://ru.m.wikipedia.org/wiki/%D0%9A%D1%80%D0%B0%D1%81%D0%B8%D1%82%D0%B5%D0%BB%D1%8C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E5E02F-3747-FA0A-596C-9E59445D6A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sz="9000" dirty="0"/>
              <a:t>Презентация</a:t>
            </a:r>
            <a:endParaRPr lang="ru-KZ" sz="9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F5B93B-143D-AFEE-19B1-EAE2C74018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dirty="0"/>
              <a:t>Тақырыбы: Өндірістің түрлері “Сериялық өндіріс”.</a:t>
            </a:r>
          </a:p>
          <a:p>
            <a:r>
              <a:rPr lang="kk-KZ" dirty="0"/>
              <a:t>Америка Құрама Штатындағы “</a:t>
            </a:r>
            <a:r>
              <a:rPr lang="en-GB" dirty="0"/>
              <a:t>Coca Cola”</a:t>
            </a:r>
          </a:p>
          <a:p>
            <a:r>
              <a:rPr lang="kk-KZ" dirty="0"/>
              <a:t>компаниясы.</a:t>
            </a:r>
            <a:endParaRPr lang="ru-KZ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2E899C-BCAD-453A-1C57-AF8147D680FB}"/>
              </a:ext>
            </a:extLst>
          </p:cNvPr>
          <p:cNvSpPr txBox="1"/>
          <p:nvPr/>
        </p:nvSpPr>
        <p:spPr>
          <a:xfrm>
            <a:off x="2477999" y="0"/>
            <a:ext cx="7235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/>
              <a:t>М.Өтебаев атындағы жоғары жаңа технологиялар колледжі</a:t>
            </a:r>
            <a:endParaRPr lang="ru-KZ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6794CB-F724-E0B7-E54F-4DB35F61335B}"/>
              </a:ext>
            </a:extLst>
          </p:cNvPr>
          <p:cNvSpPr txBox="1"/>
          <p:nvPr/>
        </p:nvSpPr>
        <p:spPr>
          <a:xfrm>
            <a:off x="7560477" y="5527716"/>
            <a:ext cx="47429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k-KZ" sz="1600" dirty="0"/>
              <a:t>Орындаған: </a:t>
            </a:r>
            <a:r>
              <a:rPr lang="en-GB" sz="1600" dirty="0"/>
              <a:t>ET-03-19 </a:t>
            </a:r>
            <a:r>
              <a:rPr lang="kk-KZ" sz="1600" dirty="0"/>
              <a:t>тобының студенті Қарсыбай Р</a:t>
            </a:r>
          </a:p>
          <a:p>
            <a:pPr algn="l"/>
            <a:endParaRPr lang="kk-KZ" sz="1600" dirty="0"/>
          </a:p>
          <a:p>
            <a:pPr algn="l"/>
            <a:r>
              <a:rPr lang="kk-KZ" sz="1600" dirty="0"/>
              <a:t>Қабылдаған: Нұржанова Д.Ш</a:t>
            </a:r>
            <a:endParaRPr lang="ru-KZ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9E5264-9D8B-6928-DBEE-2C18837519F7}"/>
              </a:ext>
            </a:extLst>
          </p:cNvPr>
          <p:cNvSpPr txBox="1"/>
          <p:nvPr/>
        </p:nvSpPr>
        <p:spPr>
          <a:xfrm>
            <a:off x="1053170" y="6235602"/>
            <a:ext cx="4057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k-KZ" dirty="0"/>
              <a:t>Шымкент – 2022ж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7651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EC359A-9E53-B913-B49B-BB4BDCFE6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731" y="1942735"/>
            <a:ext cx="4229816" cy="2969523"/>
          </a:xfrm>
        </p:spPr>
        <p:txBody>
          <a:bodyPr/>
          <a:lstStyle/>
          <a:p>
            <a:r>
              <a:rPr lang="kk-KZ" dirty="0"/>
              <a:t>Пайдаланылған әдибиеттер: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5084D8-5416-7CE1-E33F-51EC52649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1778" y="524406"/>
            <a:ext cx="6281873" cy="5248622"/>
          </a:xfrm>
        </p:spPr>
        <p:txBody>
          <a:bodyPr/>
          <a:lstStyle/>
          <a:p>
            <a:r>
              <a:rPr lang="en-GB" b="0" i="0" u="none" strike="noStrike" dirty="0">
                <a:effectLst/>
                <a:latin typeface="Helvetica Neue" panose="02000503000000020004" pitchFamily="2"/>
              </a:rPr>
              <a:t>CCI Kazakhstan. CCI Kazakhstan. 2019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жылдың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20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шілдесінде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мұрағатталған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. </a:t>
            </a:r>
            <a:endParaRPr lang="kk-KZ" b="0" i="0" u="none" strike="noStrike" dirty="0">
              <a:effectLst/>
              <a:latin typeface="Helvetica Neue" panose="02000503000000020004" pitchFamily="2"/>
            </a:endParaRPr>
          </a:p>
          <a:p>
            <a:r>
              <a:rPr lang="ru-RU" b="0" i="0" u="none" strike="noStrike" dirty="0">
                <a:effectLst/>
                <a:latin typeface="Helvetica Neue" panose="02000503000000020004" pitchFamily="2"/>
              </a:rPr>
              <a:t>↑ </a:t>
            </a:r>
            <a:r>
              <a:rPr lang="en-GB" b="0" i="0" u="none" strike="noStrike" dirty="0">
                <a:effectLst/>
                <a:latin typeface="Helvetica Neue" panose="02000503000000020004" pitchFamily="2"/>
              </a:rPr>
              <a:t>CCI Kazakhstan. CCI Kazakhstan. 2019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жылдың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21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шілдесінде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мұрағатталған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.</a:t>
            </a:r>
            <a:endParaRPr lang="kk-KZ" b="0" i="0" u="none" strike="noStrike" dirty="0">
              <a:effectLst/>
              <a:latin typeface="Helvetica Neue" panose="02000503000000020004" pitchFamily="2"/>
            </a:endParaRPr>
          </a:p>
          <a:p>
            <a:r>
              <a:rPr lang="ru-RU" b="0" i="0" u="none" strike="noStrike" dirty="0">
                <a:effectLst/>
                <a:latin typeface="Helvetica Neue" panose="02000503000000020004" pitchFamily="2"/>
              </a:rPr>
              <a:t> ↑ </a:t>
            </a:r>
            <a:r>
              <a:rPr lang="en-GB" b="0" i="0" u="none" strike="noStrike" dirty="0">
                <a:effectLst/>
                <a:latin typeface="Helvetica Neue" panose="02000503000000020004" pitchFamily="2"/>
              </a:rPr>
              <a:t>Coca-Cola 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ҚР-да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қанша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ақша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табады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және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дағдарыс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кезінде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не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үнемдейді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. </a:t>
            </a:r>
            <a:r>
              <a:rPr lang="en-GB" b="0" i="0" u="none" strike="noStrike" dirty="0">
                <a:effectLst/>
                <a:latin typeface="Helvetica Neue" panose="02000503000000020004" pitchFamily="2"/>
              </a:rPr>
              <a:t>Forbes Kazakhstan. 2019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жылдың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21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шілдесінде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мұрағатталған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. </a:t>
            </a:r>
            <a:endParaRPr lang="kk-KZ" b="0" i="0" u="none" strike="noStrike" dirty="0">
              <a:effectLst/>
              <a:latin typeface="Helvetica Neue" panose="02000503000000020004" pitchFamily="2"/>
            </a:endParaRPr>
          </a:p>
          <a:p>
            <a:r>
              <a:rPr lang="ru-RU" b="0" i="0" u="none" strike="noStrike" dirty="0">
                <a:effectLst/>
                <a:latin typeface="Helvetica Neue" panose="02000503000000020004" pitchFamily="2"/>
              </a:rPr>
              <a:t>↑ </a:t>
            </a:r>
            <a:r>
              <a:rPr lang="en-GB" b="0" i="0" u="none" strike="noStrike" dirty="0">
                <a:effectLst/>
                <a:latin typeface="Helvetica Neue" panose="02000503000000020004" pitchFamily="2"/>
              </a:rPr>
              <a:t>Coca-Cola Almaty Bottlers LLP. 2019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жылдың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20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шілдесінде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мұрағатталған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.</a:t>
            </a:r>
            <a:endParaRPr lang="kk-KZ" b="0" i="0" u="none" strike="noStrike" dirty="0">
              <a:effectLst/>
              <a:latin typeface="Helvetica Neue" panose="02000503000000020004" pitchFamily="2"/>
            </a:endParaRPr>
          </a:p>
          <a:p>
            <a:r>
              <a:rPr lang="ru-RU" b="0" i="0" u="none" strike="noStrike" dirty="0">
                <a:effectLst/>
                <a:latin typeface="Helvetica Neue" panose="02000503000000020004" pitchFamily="2"/>
              </a:rPr>
              <a:t> ↑ Салық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аударымдары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. Кока-Кола Алматы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Боттлерс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. 2019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жылдың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20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шілдесінде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мұрағатталған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. </a:t>
            </a:r>
            <a:endParaRPr lang="kk-KZ" b="0" i="0" u="none" strike="noStrike" dirty="0">
              <a:effectLst/>
              <a:latin typeface="Helvetica Neue" panose="02000503000000020004" pitchFamily="2"/>
            </a:endParaRPr>
          </a:p>
          <a:p>
            <a:r>
              <a:rPr lang="ru-RU" b="0" i="0" u="none" strike="noStrike" dirty="0">
                <a:effectLst/>
                <a:latin typeface="Helvetica Neue" panose="02000503000000020004" pitchFamily="2"/>
              </a:rPr>
              <a:t>↑ "КОКА-КОЛА АЛМАТЫ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БОТТЛЕРС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" ЖШС. 2019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жылдың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20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шілдесінде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мұрағатталған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884618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661657-AB84-9E5A-62C5-D3CA3235E7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/>
              <a:t>Назарларыңызға рахмет!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00542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0A3E84-ABF9-F552-67E2-6D8B91524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5600" dirty="0"/>
              <a:t>Жоспар:</a:t>
            </a:r>
            <a:endParaRPr lang="ru-KZ" sz="5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86C5B1-B683-0D6D-F358-99FC4B123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2700" dirty="0"/>
              <a:t>Өнім туралы:</a:t>
            </a:r>
          </a:p>
          <a:p>
            <a:r>
              <a:rPr lang="kk-KZ" sz="2700" dirty="0"/>
              <a:t>Өнімнің тарихы:</a:t>
            </a:r>
          </a:p>
          <a:p>
            <a:r>
              <a:rPr lang="kk-KZ" sz="2700" dirty="0"/>
              <a:t>Құрамы және рецептурасы:</a:t>
            </a:r>
          </a:p>
          <a:p>
            <a:r>
              <a:rPr lang="kk-KZ" sz="2700" dirty="0"/>
              <a:t>Экологиясы:</a:t>
            </a:r>
          </a:p>
          <a:p>
            <a:r>
              <a:rPr lang="kk-KZ" sz="2700" dirty="0"/>
              <a:t>Пайдаланылған әдебиеттер:</a:t>
            </a:r>
            <a:endParaRPr lang="ru-KZ" sz="2700" dirty="0"/>
          </a:p>
        </p:txBody>
      </p:sp>
    </p:spTree>
    <p:extLst>
      <p:ext uri="{BB962C8B-B14F-4D97-AF65-F5344CB8AC3E}">
        <p14:creationId xmlns:p14="http://schemas.microsoft.com/office/powerpoint/2010/main" val="320127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448997-2AB3-9784-C22B-C345873EB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80" y="1190655"/>
            <a:ext cx="3887976" cy="1494447"/>
          </a:xfrm>
        </p:spPr>
        <p:txBody>
          <a:bodyPr/>
          <a:lstStyle/>
          <a:p>
            <a:r>
              <a:rPr lang="kk-KZ" dirty="0"/>
              <a:t>Өнім туралы:</a:t>
            </a:r>
            <a:endParaRPr lang="ru-KZ" dirty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45B56F61-BA72-8926-FDCD-36EDD4FFB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680" y="2230085"/>
            <a:ext cx="3887976" cy="38856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75E97A2-126C-5F8D-88D8-C3572A0E141B}"/>
              </a:ext>
            </a:extLst>
          </p:cNvPr>
          <p:cNvSpPr txBox="1"/>
          <p:nvPr/>
        </p:nvSpPr>
        <p:spPr>
          <a:xfrm>
            <a:off x="5187795" y="252389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KZ" dirty="0"/>
          </a:p>
        </p:txBody>
      </p:sp>
      <p:sp>
        <p:nvSpPr>
          <p:cNvPr id="9" name="Объект 5">
            <a:extLst>
              <a:ext uri="{FF2B5EF4-FFF2-40B4-BE49-F238E27FC236}">
                <a16:creationId xmlns:a16="http://schemas.microsoft.com/office/drawing/2014/main" id="{EC4E3475-27EF-1A01-7019-4282C200E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>
            <a:normAutofit lnSpcReduction="10000"/>
          </a:bodyPr>
          <a:lstStyle/>
          <a:p>
            <a:r>
              <a:rPr lang="en-GB" b="0" i="0" u="none" strike="noStrike" dirty="0">
                <a:effectLst/>
                <a:latin typeface="Helvetica Neue" panose="02000503000000020004" pitchFamily="2"/>
              </a:rPr>
              <a:t>Coca-Cola (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орыс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. "Кока-Кола")-</a:t>
            </a:r>
            <a:r>
              <a:rPr lang="en-GB" b="0" i="0" u="none" strike="noStrike" dirty="0">
                <a:effectLst/>
                <a:latin typeface="Helvetica Neue" panose="02000503000000020004" pitchFamily="2"/>
              </a:rPr>
              <a:t>Coca-Cola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компаниясы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шығаратын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газдалған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алкогольсіз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сусын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.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Бастапқыда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алкогольді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алмастыратын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сусын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ретінде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сатылған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және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патенттік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дәрі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ретінде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тағайындалған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оны </a:t>
            </a:r>
            <a:r>
              <a:rPr lang="en-GB" b="0" i="0" u="none" strike="noStrike" dirty="0">
                <a:effectLst/>
                <a:latin typeface="Helvetica Neue" panose="02000503000000020004" pitchFamily="2"/>
              </a:rPr>
              <a:t>XIX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ғасырдың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соңында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Джон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Стит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Пембертон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ойлап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тапқан және оны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маркетингтік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тактикасы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en-GB" b="0" i="0" u="none" strike="noStrike" dirty="0">
                <a:effectLst/>
                <a:latin typeface="Helvetica Neue" panose="02000503000000020004" pitchFamily="2"/>
              </a:rPr>
              <a:t>Coca-Cola-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ны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20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ғасырда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алкогольсіз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сусындардың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әлемдік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нарығында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үстемдікке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әкелген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кәсіпкер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Аса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Григгс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Кандлер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сатып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алған[1].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Сусынның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атауы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оның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екі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бастапқы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ингредиентіне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қатысты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: Кока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жапырақтары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мен кола жаңғақтары (кофеин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көзі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).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Қазіргі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en-GB" b="0" i="0" u="none" strike="noStrike" dirty="0">
                <a:effectLst/>
                <a:latin typeface="Helvetica Neue" panose="02000503000000020004" pitchFamily="2"/>
              </a:rPr>
              <a:t>Coca-Cola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формуласы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коммерциялық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құпия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болып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қала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береді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.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Дегенмен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,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көптеген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сипатталған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рецепттер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мен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эксперименттік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рекреациялар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жарияланды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.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Сусын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еліктеушілерді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шабыттандырды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және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алкогольсіз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сусындардың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тұтас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классификациясын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жасады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: кола.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408771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FEAA5D-740C-1D30-82FC-45386C57D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0" y="1233992"/>
            <a:ext cx="5203708" cy="1415586"/>
          </a:xfrm>
        </p:spPr>
        <p:txBody>
          <a:bodyPr/>
          <a:lstStyle/>
          <a:p>
            <a:r>
              <a:rPr lang="kk-KZ" dirty="0"/>
              <a:t>Өнім туралы:</a:t>
            </a:r>
            <a:endParaRPr lang="ru-KZ" dirty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E9667D3-FA60-3CA1-B1AA-2CC2098866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381" y="2144758"/>
            <a:ext cx="3824945" cy="382494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3E7027E-62DC-FB52-4A35-30A578C21615}"/>
              </a:ext>
            </a:extLst>
          </p:cNvPr>
          <p:cNvSpPr txBox="1"/>
          <p:nvPr/>
        </p:nvSpPr>
        <p:spPr>
          <a:xfrm>
            <a:off x="5203707" y="1443841"/>
            <a:ext cx="67378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0" i="0" u="none" strike="noStrike" dirty="0">
                <a:effectLst/>
                <a:latin typeface="Helvetica Neue" panose="02000503000000020004" pitchFamily="2"/>
              </a:rPr>
              <a:t>Coca-Cola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компаниясы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концентрат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шығарады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,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содан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кейін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ол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бүкіл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әлем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бойынша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лицензияланған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en-GB" b="0" i="0" u="none" strike="noStrike" dirty="0">
                <a:effectLst/>
                <a:latin typeface="Helvetica Neue" panose="02000503000000020004" pitchFamily="2"/>
              </a:rPr>
              <a:t>Coca-Cola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құйғыштарына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сатылады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.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Компаниямен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эксклюзивті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келісімшарттары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бар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құюшылар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дайын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өнімді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концентрат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банкалары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мен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бөтелкелерінде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сүзілген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сумен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және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тәттілендіргіштермен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бірге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шығарады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.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Әдеттегі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350 мл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құмырада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38 грамм қант бар.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Солтүстік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Америкада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қанттың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орнына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жоғары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фруктоза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жүгері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сиропы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қолданылады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.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Содан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кейін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құюшылар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en-GB" b="0" i="0" u="none" strike="noStrike" dirty="0">
                <a:effectLst/>
                <a:latin typeface="Helvetica Neue" panose="02000503000000020004" pitchFamily="2"/>
              </a:rPr>
              <a:t>Coca-Cola-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ны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бүкіл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әлем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бойынша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бөлшек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сауда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дүкендерінде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,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мейрамханаларда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және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автоматтарда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таратады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және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сатады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. </a:t>
            </a:r>
            <a:r>
              <a:rPr lang="en-GB" b="0" i="0" u="none" strike="noStrike" dirty="0">
                <a:effectLst/>
                <a:latin typeface="Helvetica Neue" panose="02000503000000020004" pitchFamily="2"/>
              </a:rPr>
              <a:t>Coca-Cola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сонымен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қатар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ірі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мейрамханалар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мен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азық-түлік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дистрибьюторларының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газдалған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субұрқақ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концентратын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сатады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759830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F126B9-7F07-F1C6-9D6B-135E6B71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13965"/>
            <a:ext cx="5207369" cy="1079076"/>
          </a:xfrm>
        </p:spPr>
        <p:txBody>
          <a:bodyPr/>
          <a:lstStyle/>
          <a:p>
            <a:r>
              <a:rPr lang="kk-KZ" dirty="0"/>
              <a:t>Өнімнің тарихы: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41091B-F5ED-F9D0-355F-3DD924290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0" i="0" u="none" strike="noStrike" dirty="0">
                <a:effectLst/>
                <a:latin typeface="Helvetica Neue" panose="02000503000000020004" pitchFamily="2"/>
              </a:rPr>
              <a:t>Конфедерация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полковнигі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Джон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Пембертон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, АҚШ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азамат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соғысы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кезінде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жараланған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және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морфинге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тәуелді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,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медициналық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білімі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бар және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проблемалық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есірткінің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орнын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басуды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іздей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бастады</a:t>
            </a:r>
            <a:r>
              <a:rPr lang="kk-KZ" dirty="0">
                <a:latin typeface="Helvetica Neue" panose="02000503000000020004" pitchFamily="2"/>
              </a:rPr>
              <a:t>. 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1885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жылы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Джорджия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штатының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Колумбус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қаласындағы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en-GB" b="0" i="0" u="none" strike="noStrike" dirty="0">
                <a:effectLst/>
                <a:latin typeface="Helvetica Neue" panose="02000503000000020004" pitchFamily="2"/>
              </a:rPr>
              <a:t>Eagle Drug and Chemical house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дәріханасында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ол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en-GB" b="0" i="0" u="none" strike="noStrike" dirty="0">
                <a:effectLst/>
                <a:latin typeface="Helvetica Neue" panose="02000503000000020004" pitchFamily="2"/>
              </a:rPr>
              <a:t>Pemberton ' s French Wine Coca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жүйке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тоникін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тіркеді</a:t>
            </a:r>
            <a:r>
              <a:rPr lang="kk-KZ" dirty="0">
                <a:latin typeface="Helvetica Neue" panose="02000503000000020004" pitchFamily="2"/>
              </a:rPr>
              <a:t>.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Джон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Пембертон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Мариани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шарабының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үлкен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жетістігінен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шабыттанған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болуы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мүмкін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— Кока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жапырағынан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жасалған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француз-корсикалық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шарап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,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бірақ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оның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рецепті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одан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әрі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африкалық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кола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жаңғағын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—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сусынның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кофеин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көзі</a:t>
            </a:r>
            <a:r>
              <a:rPr lang="kk-KZ" dirty="0">
                <a:latin typeface="Helvetica Neue" panose="02000503000000020004" pitchFamily="2"/>
              </a:rPr>
              <a:t>.</a:t>
            </a:r>
          </a:p>
          <a:p>
            <a:r>
              <a:rPr lang="en-GB" b="0" i="0" u="none" strike="noStrike" dirty="0">
                <a:effectLst/>
                <a:latin typeface="Helvetica Neue" panose="02000503000000020004" pitchFamily="2"/>
              </a:rPr>
              <a:t>"Coca Cola"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деп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аталатын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испан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сусыны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1885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жылы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Филадельфияда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өткен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конкурста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, </a:t>
            </a:r>
            <a:r>
              <a:rPr lang="en-GB" b="0" i="0" u="none" strike="noStrike" dirty="0">
                <a:effectLst/>
                <a:latin typeface="Helvetica Neue" panose="02000503000000020004" pitchFamily="2"/>
              </a:rPr>
              <a:t>Coca-Cola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ресми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түрде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туылғанға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дейін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бір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жыл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бұрын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ұсынылды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. Бұл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испан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сусынына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құқықты </a:t>
            </a:r>
            <a:r>
              <a:rPr lang="en-GB" b="0" i="0" u="none" strike="noStrike" dirty="0">
                <a:effectLst/>
                <a:latin typeface="Helvetica Neue" panose="02000503000000020004" pitchFamily="2"/>
              </a:rPr>
              <a:t>Coca-Cola 1953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жылы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сатып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алған</a:t>
            </a:r>
            <a:r>
              <a:rPr lang="kk-KZ" b="0" i="0" u="none" strike="noStrike" dirty="0">
                <a:effectLst/>
                <a:latin typeface="Helvetica Neue" panose="02000503000000020004" pitchFamily="2"/>
              </a:rPr>
              <a:t>.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E9F7DD6D-8EA8-9B56-6E4D-B1C0A11E7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203" y="2493041"/>
            <a:ext cx="1777409" cy="219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209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4DF919-65E9-C1B4-31AB-95B0EFD51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32" y="1351861"/>
            <a:ext cx="4448841" cy="1193925"/>
          </a:xfrm>
        </p:spPr>
        <p:txBody>
          <a:bodyPr/>
          <a:lstStyle/>
          <a:p>
            <a:r>
              <a:rPr lang="kk-KZ" dirty="0"/>
              <a:t>Өнімнің тарихы: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302A61-616A-208B-68D1-202160FFA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0" i="0" u="none" strike="noStrike" dirty="0">
                <a:effectLst/>
                <a:latin typeface="Helvetica Neue" panose="02000503000000020004" pitchFamily="2"/>
              </a:rPr>
              <a:t>1886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жылы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Атланта мен Фултон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округі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алкогольге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тыйым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салу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туралы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заң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қабылдаған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кезде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,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Пембертон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Француз-корсикалық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шараптың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алкогольсіз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нұсқасы </a:t>
            </a:r>
            <a:r>
              <a:rPr lang="en-GB" b="0" i="0" u="none" strike="noStrike" dirty="0">
                <a:effectLst/>
                <a:latin typeface="Helvetica Neue" panose="02000503000000020004" pitchFamily="2"/>
              </a:rPr>
              <a:t>Coca-Cola-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ны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әзірлеумен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жауап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берді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. Ол "Кока-кола: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ішімдік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ішуден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бас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тарту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"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ретінде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сатылды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, бұл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көптеген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адамдарға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ұнады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,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өйткені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алкогольден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бас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тарту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қозғалысы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осы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уақытта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кеңінен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қолдау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тапты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[1].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Алғашқы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сатылымдар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1886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жылы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8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мамырда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Джорджия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штатының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Атланта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қаласындағы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Джейкоб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дәріханасында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болды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[12],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ол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бастапқыда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бір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стақанға бес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центтен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сатылды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[13]. Сода бар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дәріхана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машиналары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сол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кезде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Америка Құрама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Штаттарында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танымал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болды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,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өйткені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газдалған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су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денсаулыққа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пайдалы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[14] және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Пембертонның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жаңа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сусыны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патенттік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дәрі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ретінде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сатылды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және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сатылды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.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Пембертон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бұл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көптеген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ауруларға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,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соның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ішінде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морфинге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тәуелділікке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,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асқазанның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бұзылуына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,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жүйке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ауруларына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, бас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ауруларына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, импотенцияға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қарсы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дәрі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деп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мәлімдеді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.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Пембертон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сусынның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алғашқы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жарнамасын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сол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жылы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29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Мамырда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en-GB" b="0" i="0" u="none" strike="noStrike" dirty="0">
                <a:effectLst/>
                <a:latin typeface="Helvetica Neue" panose="02000503000000020004" pitchFamily="2"/>
              </a:rPr>
              <a:t>Atlanta Journal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журналында</a:t>
            </a:r>
            <a:r>
              <a:rPr lang="ru-RU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b="0" i="0" u="none" strike="noStrike" dirty="0" err="1">
                <a:effectLst/>
                <a:latin typeface="Helvetica Neue" panose="02000503000000020004" pitchFamily="2"/>
              </a:rPr>
              <a:t>жариялады</a:t>
            </a:r>
            <a:r>
              <a:rPr lang="kk-KZ" dirty="0">
                <a:latin typeface="Helvetica Neue" panose="02000503000000020004" pitchFamily="2"/>
              </a:rPr>
              <a:t>.</a:t>
            </a:r>
            <a:endParaRPr lang="kk-KZ" b="0" i="0" u="none" strike="noStrike" dirty="0">
              <a:effectLst/>
              <a:latin typeface="Helvetica Neue" panose="02000503000000020004" pitchFamily="2"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F82B20B7-A4BB-10B2-1E0C-C906432D5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785" y="2744575"/>
            <a:ext cx="3135280" cy="156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349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D9E93-4599-DAB9-CEBF-23D30ADF4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946" y="1497975"/>
            <a:ext cx="3498979" cy="879560"/>
          </a:xfrm>
        </p:spPr>
        <p:txBody>
          <a:bodyPr>
            <a:normAutofit fontScale="90000"/>
          </a:bodyPr>
          <a:lstStyle/>
          <a:p>
            <a:r>
              <a:rPr lang="kk-KZ" dirty="0"/>
              <a:t>Құрамы: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4FC1E2-EB94-6ADD-2B7D-14A0500E8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2300" b="0" i="0" u="none" strike="noStrike" dirty="0">
                <a:solidFill>
                  <a:srgbClr val="202122"/>
                </a:solidFill>
                <a:effectLst/>
                <a:latin typeface="-apple-system"/>
              </a:rPr>
              <a:t>Компонентами «классического» варианта «Кока-колы» являются</a:t>
            </a:r>
            <a:r>
              <a:rPr lang="ru-RU" sz="2300" b="0" i="0" u="none" strike="noStrike" baseline="30000" dirty="0">
                <a:solidFill>
                  <a:srgbClr val="795CB2"/>
                </a:solidFill>
                <a:effectLst/>
                <a:latin typeface="inherit"/>
                <a:hlinkClick r:id="rId2"/>
              </a:rPr>
              <a:t>[44]</a:t>
            </a:r>
            <a:r>
              <a:rPr lang="ru-RU" sz="2300" b="0" i="0" u="none" strike="noStrike" dirty="0">
                <a:solidFill>
                  <a:srgbClr val="202122"/>
                </a:solidFill>
                <a:effectLst/>
                <a:latin typeface="-apple-system"/>
              </a:rPr>
              <a:t>:</a:t>
            </a:r>
          </a:p>
          <a:p>
            <a:pPr fontAlgn="base"/>
            <a:r>
              <a:rPr lang="ru-RU" sz="2300" b="0" i="0" u="none" strike="noStrike" dirty="0">
                <a:solidFill>
                  <a:srgbClr val="202122"/>
                </a:solidFill>
                <a:effectLst/>
                <a:latin typeface="inherit"/>
              </a:rPr>
              <a:t>очищенная газированная вода;</a:t>
            </a:r>
          </a:p>
          <a:p>
            <a:pPr fontAlgn="base"/>
            <a:r>
              <a:rPr lang="ru-RU" sz="2300" b="0" i="0" u="none" strike="noStrike" dirty="0">
                <a:solidFill>
                  <a:srgbClr val="795CB2"/>
                </a:solidFill>
                <a:effectLst/>
                <a:latin typeface="inherit"/>
                <a:hlinkClick r:id="rId3" tooltip="Сахароза"/>
              </a:rPr>
              <a:t>сахар</a:t>
            </a:r>
            <a:r>
              <a:rPr lang="ru-RU" sz="2300" b="0" i="0" u="none" strike="noStrike" dirty="0">
                <a:solidFill>
                  <a:srgbClr val="202122"/>
                </a:solidFill>
                <a:effectLst/>
                <a:latin typeface="inherit"/>
              </a:rPr>
              <a:t>;</a:t>
            </a:r>
          </a:p>
          <a:p>
            <a:pPr fontAlgn="base"/>
            <a:r>
              <a:rPr lang="ru-RU" sz="2300" b="0" i="0" u="none" strike="noStrike" dirty="0">
                <a:solidFill>
                  <a:srgbClr val="202122"/>
                </a:solidFill>
                <a:effectLst/>
                <a:latin typeface="inherit"/>
              </a:rPr>
              <a:t>натуральный </a:t>
            </a:r>
            <a:r>
              <a:rPr lang="ru-RU" sz="2300" b="0" i="0" u="none" strike="noStrike" dirty="0">
                <a:solidFill>
                  <a:srgbClr val="795CB2"/>
                </a:solidFill>
                <a:effectLst/>
                <a:latin typeface="inherit"/>
                <a:hlinkClick r:id="rId4" tooltip="Краситель"/>
              </a:rPr>
              <a:t>краситель</a:t>
            </a:r>
            <a:r>
              <a:rPr lang="ru-RU" sz="2300" b="0" i="0" u="none" strike="noStrike" dirty="0">
                <a:solidFill>
                  <a:srgbClr val="202122"/>
                </a:solidFill>
                <a:effectLst/>
                <a:latin typeface="inherit"/>
              </a:rPr>
              <a:t> </a:t>
            </a:r>
            <a:r>
              <a:rPr lang="ru-RU" sz="2300" b="0" i="0" u="none" strike="noStrike" dirty="0">
                <a:solidFill>
                  <a:srgbClr val="795CB2"/>
                </a:solidFill>
                <a:effectLst/>
                <a:latin typeface="inherit"/>
                <a:hlinkClick r:id="rId5" tooltip="Карамель"/>
              </a:rPr>
              <a:t>карамель</a:t>
            </a:r>
            <a:r>
              <a:rPr lang="ru-RU" sz="2300" b="0" i="0" u="none" strike="noStrike" dirty="0">
                <a:solidFill>
                  <a:srgbClr val="202122"/>
                </a:solidFill>
                <a:effectLst/>
                <a:latin typeface="inherit"/>
              </a:rPr>
              <a:t>;</a:t>
            </a:r>
          </a:p>
          <a:p>
            <a:pPr fontAlgn="base"/>
            <a:r>
              <a:rPr lang="ru-RU" sz="2300" b="0" i="0" u="none" strike="noStrike" dirty="0">
                <a:solidFill>
                  <a:srgbClr val="202122"/>
                </a:solidFill>
                <a:effectLst/>
                <a:latin typeface="inherit"/>
              </a:rPr>
              <a:t>регулятор кислотности </a:t>
            </a:r>
            <a:r>
              <a:rPr lang="ru-RU" sz="2300" b="0" i="0" u="none" strike="noStrike" dirty="0" err="1">
                <a:solidFill>
                  <a:srgbClr val="795CB2"/>
                </a:solidFill>
                <a:effectLst/>
                <a:latin typeface="inherit"/>
                <a:hlinkClick r:id="rId6" tooltip="Ортофосфорная кислота"/>
              </a:rPr>
              <a:t>ортофосфорная</a:t>
            </a:r>
            <a:r>
              <a:rPr lang="ru-RU" sz="2300" b="0" i="0" u="none" strike="noStrike" dirty="0">
                <a:solidFill>
                  <a:srgbClr val="795CB2"/>
                </a:solidFill>
                <a:effectLst/>
                <a:latin typeface="inherit"/>
                <a:hlinkClick r:id="rId6" tooltip="Ортофосфорная кислота"/>
              </a:rPr>
              <a:t> кислота</a:t>
            </a:r>
            <a:r>
              <a:rPr lang="ru-RU" sz="2300" b="0" i="0" u="none" strike="noStrike" dirty="0">
                <a:solidFill>
                  <a:srgbClr val="202122"/>
                </a:solidFill>
                <a:effectLst/>
                <a:latin typeface="inherit"/>
              </a:rPr>
              <a:t>;</a:t>
            </a:r>
          </a:p>
          <a:p>
            <a:pPr fontAlgn="base"/>
            <a:r>
              <a:rPr lang="ru-RU" sz="2300" b="0" i="0" u="none" strike="noStrike" dirty="0">
                <a:solidFill>
                  <a:srgbClr val="202122"/>
                </a:solidFill>
                <a:effectLst/>
                <a:latin typeface="inherit"/>
              </a:rPr>
              <a:t>натуральные </a:t>
            </a:r>
            <a:r>
              <a:rPr lang="ru-RU" sz="2300" b="0" i="0" u="none" strike="noStrike" dirty="0" err="1">
                <a:solidFill>
                  <a:srgbClr val="795CB2"/>
                </a:solidFill>
                <a:effectLst/>
                <a:latin typeface="inherit"/>
                <a:hlinkClick r:id="rId7" tooltip="Ароматизаторы"/>
              </a:rPr>
              <a:t>ароматизаторы</a:t>
            </a:r>
            <a:r>
              <a:rPr lang="ru-RU" sz="2300" b="0" i="0" u="none" strike="noStrike" dirty="0">
                <a:solidFill>
                  <a:srgbClr val="202122"/>
                </a:solidFill>
                <a:effectLst/>
                <a:latin typeface="inherit"/>
              </a:rPr>
              <a:t>;</a:t>
            </a:r>
          </a:p>
          <a:p>
            <a:pPr fontAlgn="base"/>
            <a:r>
              <a:rPr lang="ru-RU" sz="2300" b="0" i="0" u="none" strike="noStrike" dirty="0">
                <a:solidFill>
                  <a:srgbClr val="202122"/>
                </a:solidFill>
                <a:effectLst/>
                <a:latin typeface="inherit"/>
              </a:rPr>
              <a:t>кофеин.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F7D3A2FD-85C2-0492-7460-143CB17A37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1680" y="2140319"/>
            <a:ext cx="3681082" cy="362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361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AAF9C5-0355-F113-AAD5-B5DEFAC64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80" y="1405637"/>
            <a:ext cx="3498979" cy="1079075"/>
          </a:xfrm>
        </p:spPr>
        <p:txBody>
          <a:bodyPr/>
          <a:lstStyle/>
          <a:p>
            <a:r>
              <a:rPr lang="kk-KZ" dirty="0"/>
              <a:t>Айналымдар:</a:t>
            </a:r>
            <a:endParaRPr lang="ru-KZ" dirty="0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B5C479FC-0739-3045-952C-6063D63429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280" t="10567" b="7961"/>
          <a:stretch/>
        </p:blipFill>
        <p:spPr>
          <a:xfrm>
            <a:off x="2583051" y="2272665"/>
            <a:ext cx="9608949" cy="26344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5787A2-98F8-0D81-1821-D704D8AB3A33}"/>
              </a:ext>
            </a:extLst>
          </p:cNvPr>
          <p:cNvSpPr txBox="1"/>
          <p:nvPr/>
        </p:nvSpPr>
        <p:spPr>
          <a:xfrm>
            <a:off x="540579" y="2272665"/>
            <a:ext cx="2042472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k-KZ" sz="1700" dirty="0"/>
              <a:t>Айналымдар:</a:t>
            </a:r>
          </a:p>
          <a:p>
            <a:pPr algn="r"/>
            <a:endParaRPr lang="kk-KZ" sz="1700" dirty="0"/>
          </a:p>
          <a:p>
            <a:pPr algn="r"/>
            <a:r>
              <a:rPr lang="kk-KZ" sz="1700" dirty="0"/>
              <a:t>Пайда:</a:t>
            </a:r>
          </a:p>
          <a:p>
            <a:pPr algn="r"/>
            <a:endParaRPr lang="kk-KZ" sz="1700" dirty="0"/>
          </a:p>
          <a:p>
            <a:pPr algn="r"/>
            <a:r>
              <a:rPr lang="kk-KZ" sz="1700" dirty="0"/>
              <a:t>Актив:</a:t>
            </a:r>
          </a:p>
          <a:p>
            <a:pPr algn="r"/>
            <a:endParaRPr lang="kk-KZ" sz="1700" dirty="0"/>
          </a:p>
          <a:p>
            <a:pPr algn="r"/>
            <a:r>
              <a:rPr lang="kk-KZ" sz="1700" dirty="0"/>
              <a:t>Жеке Капитал:</a:t>
            </a:r>
          </a:p>
          <a:p>
            <a:pPr algn="r"/>
            <a:endParaRPr lang="kk-KZ" sz="1700" dirty="0"/>
          </a:p>
          <a:p>
            <a:pPr algn="r"/>
            <a:r>
              <a:rPr lang="kk-KZ" sz="1700" dirty="0"/>
              <a:t>Компания:</a:t>
            </a:r>
          </a:p>
        </p:txBody>
      </p:sp>
    </p:spTree>
    <p:extLst>
      <p:ext uri="{BB962C8B-B14F-4D97-AF65-F5344CB8AC3E}">
        <p14:creationId xmlns:p14="http://schemas.microsoft.com/office/powerpoint/2010/main" val="1950978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CB5E82-5CDC-4DEB-1787-FEFC93FE6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852" y="1397069"/>
            <a:ext cx="3498979" cy="1079075"/>
          </a:xfrm>
        </p:spPr>
        <p:txBody>
          <a:bodyPr/>
          <a:lstStyle/>
          <a:p>
            <a:r>
              <a:rPr lang="kk-KZ" dirty="0"/>
              <a:t>Экологиясы: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F565EF-9DD4-EBB4-32D5-EDC8F1A8E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500" b="0" i="0" u="none" strike="noStrike" dirty="0">
                <a:effectLst/>
                <a:latin typeface="Helvetica Neue" panose="02000503000000020004" pitchFamily="2"/>
              </a:rPr>
              <a:t>Компания </a:t>
            </a:r>
            <a:r>
              <a:rPr lang="ru-RU" sz="2500" b="0" i="0" u="none" strike="noStrike" dirty="0" err="1">
                <a:effectLst/>
                <a:latin typeface="Helvetica Neue" panose="02000503000000020004" pitchFamily="2"/>
              </a:rPr>
              <a:t>жылына</a:t>
            </a:r>
            <a:r>
              <a:rPr lang="ru-RU" sz="2500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sz="2500" b="0" i="0" u="none" strike="noStrike" dirty="0" err="1">
                <a:effectLst/>
                <a:latin typeface="Helvetica Neue" panose="02000503000000020004" pitchFamily="2"/>
              </a:rPr>
              <a:t>шамамен</a:t>
            </a:r>
            <a:r>
              <a:rPr lang="ru-RU" sz="2500" b="0" i="0" u="none" strike="noStrike" dirty="0">
                <a:effectLst/>
                <a:latin typeface="Helvetica Neue" panose="02000503000000020004" pitchFamily="2"/>
              </a:rPr>
              <a:t> 3 миллион тонна </a:t>
            </a:r>
            <a:r>
              <a:rPr lang="ru-RU" sz="2500" b="0" i="0" u="none" strike="noStrike" dirty="0" err="1">
                <a:effectLst/>
                <a:latin typeface="Helvetica Neue" panose="02000503000000020004" pitchFamily="2"/>
              </a:rPr>
              <a:t>пластикалық</a:t>
            </a:r>
            <a:r>
              <a:rPr lang="ru-RU" sz="2500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sz="2500" b="0" i="0" u="none" strike="noStrike" dirty="0" err="1">
                <a:effectLst/>
                <a:latin typeface="Helvetica Neue" panose="02000503000000020004" pitchFamily="2"/>
              </a:rPr>
              <a:t>қаптама</a:t>
            </a:r>
            <a:r>
              <a:rPr lang="ru-RU" sz="2500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sz="2500" b="0" i="0" u="none" strike="noStrike" dirty="0" err="1">
                <a:effectLst/>
                <a:latin typeface="Helvetica Neue" panose="02000503000000020004" pitchFamily="2"/>
              </a:rPr>
              <a:t>шығарады</a:t>
            </a:r>
            <a:r>
              <a:rPr lang="ru-RU" sz="2500" b="0" i="0" u="none" strike="noStrike" dirty="0">
                <a:effectLst/>
                <a:latin typeface="Helvetica Neue" panose="02000503000000020004" pitchFamily="2"/>
              </a:rPr>
              <a:t>, бұл </a:t>
            </a:r>
            <a:r>
              <a:rPr lang="ru-RU" sz="2500" b="0" i="0" u="none" strike="noStrike" dirty="0" err="1">
                <a:effectLst/>
                <a:latin typeface="Helvetica Neue" panose="02000503000000020004" pitchFamily="2"/>
              </a:rPr>
              <a:t>минутына</a:t>
            </a:r>
            <a:r>
              <a:rPr lang="ru-RU" sz="2500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sz="2500" b="0" i="0" u="none" strike="noStrike" dirty="0" err="1">
                <a:effectLst/>
                <a:latin typeface="Helvetica Neue" panose="02000503000000020004" pitchFamily="2"/>
              </a:rPr>
              <a:t>шамамен</a:t>
            </a:r>
            <a:r>
              <a:rPr lang="ru-RU" sz="2500" b="0" i="0" u="none" strike="noStrike" dirty="0">
                <a:effectLst/>
                <a:latin typeface="Helvetica Neue" panose="02000503000000020004" pitchFamily="2"/>
              </a:rPr>
              <a:t> 200 мың </a:t>
            </a:r>
            <a:r>
              <a:rPr lang="ru-RU" sz="2500" b="0" i="0" u="none" strike="noStrike" dirty="0" err="1">
                <a:effectLst/>
                <a:latin typeface="Helvetica Neue" panose="02000503000000020004" pitchFamily="2"/>
              </a:rPr>
              <a:t>пластикалық</a:t>
            </a:r>
            <a:r>
              <a:rPr lang="ru-RU" sz="2500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sz="2500" b="0" i="0" u="none" strike="noStrike" dirty="0" err="1">
                <a:effectLst/>
                <a:latin typeface="Helvetica Neue" panose="02000503000000020004" pitchFamily="2"/>
              </a:rPr>
              <a:t>бөтелкеге</a:t>
            </a:r>
            <a:r>
              <a:rPr lang="ru-RU" sz="2500" b="0" i="0" u="none" strike="noStrike" dirty="0">
                <a:effectLst/>
                <a:latin typeface="Helvetica Neue" panose="02000503000000020004" pitchFamily="2"/>
              </a:rPr>
              <a:t> тең</a:t>
            </a:r>
            <a:r>
              <a:rPr lang="kk-KZ" sz="2500" b="0" i="0" u="none" strike="noStrike" dirty="0">
                <a:effectLst/>
                <a:latin typeface="Helvetica Neue" panose="02000503000000020004" pitchFamily="2"/>
              </a:rPr>
              <a:t>.</a:t>
            </a:r>
          </a:p>
          <a:p>
            <a:r>
              <a:rPr lang="ru-RU" sz="2500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en-GB" sz="2500" b="0" i="0" u="none" strike="noStrike" dirty="0">
                <a:effectLst/>
                <a:latin typeface="Helvetica Neue" panose="02000503000000020004" pitchFamily="2"/>
              </a:rPr>
              <a:t>Break free from plastic </a:t>
            </a:r>
            <a:r>
              <a:rPr lang="ru-RU" sz="2500" b="0" i="0" u="none" strike="noStrike" dirty="0" err="1">
                <a:effectLst/>
                <a:latin typeface="Helvetica Neue" panose="02000503000000020004" pitchFamily="2"/>
              </a:rPr>
              <a:t>экологиялық</a:t>
            </a:r>
            <a:r>
              <a:rPr lang="ru-RU" sz="2500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sz="2500" b="0" i="0" u="none" strike="noStrike" dirty="0" err="1">
                <a:effectLst/>
                <a:latin typeface="Helvetica Neue" panose="02000503000000020004" pitchFamily="2"/>
              </a:rPr>
              <a:t>ұйымының</a:t>
            </a:r>
            <a:r>
              <a:rPr lang="ru-RU" sz="2500" b="0" i="0" u="none" strike="noStrike" dirty="0">
                <a:effectLst/>
                <a:latin typeface="Helvetica Neue" panose="02000503000000020004" pitchFamily="2"/>
              </a:rPr>
              <a:t> 2019 </a:t>
            </a:r>
            <a:r>
              <a:rPr lang="ru-RU" sz="2500" b="0" i="0" u="none" strike="noStrike" dirty="0" err="1">
                <a:effectLst/>
                <a:latin typeface="Helvetica Neue" panose="02000503000000020004" pitchFamily="2"/>
              </a:rPr>
              <a:t>жылғы</a:t>
            </a:r>
            <a:r>
              <a:rPr lang="ru-RU" sz="2500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sz="2500" b="0" i="0" u="none" strike="noStrike" dirty="0" err="1">
                <a:effectLst/>
                <a:latin typeface="Helvetica Neue" panose="02000503000000020004" pitchFamily="2"/>
              </a:rPr>
              <a:t>мәліметтері</a:t>
            </a:r>
            <a:r>
              <a:rPr lang="ru-RU" sz="2500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sz="2500" b="0" i="0" u="none" strike="noStrike" dirty="0" err="1">
                <a:effectLst/>
                <a:latin typeface="Helvetica Neue" panose="02000503000000020004" pitchFamily="2"/>
              </a:rPr>
              <a:t>бойынша</a:t>
            </a:r>
            <a:r>
              <a:rPr lang="ru-RU" sz="2500" b="0" i="0" u="none" strike="noStrike" dirty="0">
                <a:effectLst/>
                <a:latin typeface="Helvetica Neue" panose="02000503000000020004" pitchFamily="2"/>
              </a:rPr>
              <a:t>, "Кока-Кола" </a:t>
            </a:r>
            <a:r>
              <a:rPr lang="ru-RU" sz="2500" b="0" i="0" u="none" strike="noStrike" dirty="0" err="1">
                <a:effectLst/>
                <a:latin typeface="Helvetica Neue" panose="02000503000000020004" pitchFamily="2"/>
              </a:rPr>
              <a:t>бренді</a:t>
            </a:r>
            <a:r>
              <a:rPr lang="ru-RU" sz="2500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sz="2500" b="0" i="0" u="none" strike="noStrike" dirty="0" err="1">
                <a:effectLst/>
                <a:latin typeface="Helvetica Neue" panose="02000503000000020004" pitchFamily="2"/>
              </a:rPr>
              <a:t>әлемдік</a:t>
            </a:r>
            <a:r>
              <a:rPr lang="ru-RU" sz="2500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sz="2500" b="0" i="0" u="none" strike="noStrike" dirty="0" err="1">
                <a:effectLst/>
                <a:latin typeface="Helvetica Neue" panose="02000503000000020004" pitchFamily="2"/>
              </a:rPr>
              <a:t>пластикалық</a:t>
            </a:r>
            <a:r>
              <a:rPr lang="ru-RU" sz="2500" b="0" i="0" u="none" strike="noStrike" dirty="0">
                <a:effectLst/>
                <a:latin typeface="Helvetica Neue" panose="02000503000000020004" pitchFamily="2"/>
              </a:rPr>
              <a:t> </a:t>
            </a:r>
            <a:r>
              <a:rPr lang="ru-RU" sz="2500" b="0" i="0" u="none" strike="noStrike" dirty="0" err="1">
                <a:effectLst/>
                <a:latin typeface="Helvetica Neue" panose="02000503000000020004" pitchFamily="2"/>
              </a:rPr>
              <a:t>қалдықтарға</a:t>
            </a:r>
            <a:r>
              <a:rPr lang="ru-RU" sz="2500" b="0" i="0" u="none" strike="noStrike" dirty="0">
                <a:effectLst/>
                <a:latin typeface="Helvetica Neue" panose="02000503000000020004" pitchFamily="2"/>
              </a:rPr>
              <a:t> ең көп үлес қосады</a:t>
            </a:r>
            <a:r>
              <a:rPr lang="kk-KZ" sz="2500" b="0" i="0" u="none" strike="noStrike" dirty="0">
                <a:effectLst/>
                <a:latin typeface="Helvetica Neue" panose="02000503000000020004" pitchFamily="2"/>
              </a:rPr>
              <a:t>.</a:t>
            </a:r>
            <a:endParaRPr lang="ru-KZ" sz="2500" dirty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2B28D6C3-E05A-B903-D883-C22119AEC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680" y="2123567"/>
            <a:ext cx="3730828" cy="372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637043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11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Атлас</vt:lpstr>
      <vt:lpstr>Презентация</vt:lpstr>
      <vt:lpstr>Жоспар:</vt:lpstr>
      <vt:lpstr>Өнім туралы:</vt:lpstr>
      <vt:lpstr>Өнім туралы:</vt:lpstr>
      <vt:lpstr>Өнімнің тарихы:</vt:lpstr>
      <vt:lpstr>Өнімнің тарихы:</vt:lpstr>
      <vt:lpstr>Құрамы:</vt:lpstr>
      <vt:lpstr>Айналымдар:</vt:lpstr>
      <vt:lpstr>Экологиясы:</vt:lpstr>
      <vt:lpstr>Пайдаланылған әдибиеттер:</vt:lpstr>
      <vt:lpstr>Назарларыңызға рахмет!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Tolepbergen Akarys</dc:creator>
  <cp:lastModifiedBy>Tolepbergen Akarys</cp:lastModifiedBy>
  <cp:revision>3</cp:revision>
  <dcterms:created xsi:type="dcterms:W3CDTF">2022-11-27T13:43:41Z</dcterms:created>
  <dcterms:modified xsi:type="dcterms:W3CDTF">2022-11-27T14:54:11Z</dcterms:modified>
</cp:coreProperties>
</file>