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589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5923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112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876579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48543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48705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82124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92169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 bwMode="ltGray"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812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419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4489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3317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8889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0356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5704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7962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8699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02409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2280854"/>
            <a:ext cx="7200800" cy="2448272"/>
          </a:xfrm>
        </p:spPr>
        <p:txBody>
          <a:bodyPr/>
          <a:lstStyle/>
          <a:p>
            <a:pPr algn="ctr"/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Тақырыбы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Өндірістің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түрлері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«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Сериялық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өндіріс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Nike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компаниясы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32040" y="5079200"/>
            <a:ext cx="5114778" cy="1101248"/>
          </a:xfrm>
        </p:spPr>
        <p:txBody>
          <a:bodyPr>
            <a:normAutofit lnSpcReduction="10000"/>
          </a:bodyPr>
          <a:lstStyle/>
          <a:p>
            <a:pPr algn="l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Орын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даған: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Тобы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:ЕТ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-03-19</a:t>
            </a:r>
          </a:p>
          <a:p>
            <a:pPr algn="l"/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Құрал Ерасыл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Қабылдаған: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Нұржанова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Д.Ш.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Documents and Settings\Админ\Рабочий стол\925c629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59832" y="829532"/>
            <a:ext cx="2332855" cy="169975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65820" y="192830"/>
            <a:ext cx="8820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М.Өтебаев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атындағы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жоғары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жаңа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технологиялар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колледжі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75856" y="6298741"/>
            <a:ext cx="36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Шымкент 2022ж.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Әлеуметтік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мәдени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фактор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533400" y="2336872"/>
            <a:ext cx="7494984" cy="4188471"/>
          </a:xfrm>
        </p:spPr>
        <p:txBody>
          <a:bodyPr/>
          <a:lstStyle/>
          <a:p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Қазіргі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таңда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Nike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компаниясы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әлем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нарығында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k-KZ" b="1" dirty="0">
                <a:latin typeface="Times New Roman" pitchFamily="18" charset="0"/>
                <a:cs typeface="Times New Roman" pitchFamily="18" charset="0"/>
              </a:rPr>
              <a:t>киім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өндіру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көш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бастап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келеді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Кәсіпорынның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маркетинг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жұмысының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нәтижесі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мәдени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факторларға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байланысты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Қалыптасқан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қоғам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ережелері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салт-дәстүрлері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табиғатқа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еңбекке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деген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адамдардың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көзқарасы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іс-қимыл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қатынастары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маңызды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мәдени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фактордың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көрсеткіштеріне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жатады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cover dir="r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533400" y="2336872"/>
            <a:ext cx="7566992" cy="3900439"/>
          </a:xfrm>
        </p:spPr>
        <p:txBody>
          <a:bodyPr>
            <a:normAutofit/>
          </a:bodyPr>
          <a:lstStyle/>
          <a:p>
            <a:r>
              <a:rPr lang="kk-KZ" sz="3200" dirty="0">
                <a:latin typeface="Times New Roman" pitchFamily="18" charset="0"/>
                <a:cs typeface="Times New Roman" pitchFamily="18" charset="0"/>
              </a:rPr>
              <a:t> Саяси ортада болып жатқан оқиғалар маркетингтік шешімдерге қатты әсер етеді. Бұл орта заң ережелеріне, мемлекеттік мекемелерге және адамдар мен ұйымдарға ықпал етіп, олардың қоғам шеңберіндегі іс-қимыл еркіндігін шектейтін ықпалды топтардан тұрады.</a:t>
            </a:r>
            <a:endParaRPr lang="ru-RU" sz="3200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Саяси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орта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Ғылыми-техникалық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орта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533400" y="2336872"/>
            <a:ext cx="7711008" cy="426047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Ғылым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техниканың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дамуы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үлкен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мүмкіндіктер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қатар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қоршаған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ортаға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айтарлықтай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қауіп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тудырады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Сондықтан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да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кәсіпкерлер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қызметінің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қоғам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дамуына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кері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әсерін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тигізбеуі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ғылыми-техникалық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ортадағы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өзгерістерді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ескеруі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қажет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Сонымен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қатар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компаниялар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ғылыми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техникалық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жетістіктерді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пайдалану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арқылы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өнім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көлемін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сапасын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барынша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арттыруға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еңбек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тиімділігін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жоғарылатуға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мүмкіндік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алады.Кез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келген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тауарды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өндіру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әрқашан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да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адам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өмірі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денсаулығы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қауіпті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іс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келеді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Жыл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сайын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барлық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қызметкерлер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тестілеуден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өтеді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олардың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білімін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арттырады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Жаңа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технологиялар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әкелінуде.Бүгінде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жаңа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технологияны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меңгерген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бәсекеге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қабілетті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өндіріс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жағдайын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білетін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білікті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мамандармен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өндірісті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жаңарту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мәселесі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бірінші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кезекте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тұр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 </a:t>
            </a:r>
            <a:endParaRPr lang="ru-RU" dirty="0"/>
          </a:p>
        </p:txBody>
      </p:sp>
    </p:spTree>
  </p:cSld>
  <p:clrMapOvr>
    <a:masterClrMapping/>
  </p:clrMapOvr>
  <p:transition>
    <p:wheel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28640"/>
            <a:ext cx="9144000" cy="1643050"/>
          </a:xfrm>
          <a:solidFill>
            <a:schemeClr val="bg2">
              <a:lumMod val="5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kk-KZ" sz="4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Микроорта</a:t>
            </a:r>
            <a:endParaRPr lang="ru-RU" sz="4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3433" y="2557450"/>
            <a:ext cx="1857388" cy="200026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000" dirty="0" smtClean="0">
                <a:solidFill>
                  <a:schemeClr val="bg1"/>
                </a:solidFill>
              </a:rPr>
              <a:t>Жабдықтау-шылар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43174" y="2643182"/>
            <a:ext cx="1414466" cy="9144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chemeClr val="bg1"/>
                </a:solidFill>
              </a:rPr>
              <a:t>Компания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43174" y="3786190"/>
            <a:ext cx="1428760" cy="9144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chemeClr val="bg1"/>
                </a:solidFill>
              </a:rPr>
              <a:t>Бәсекелес-тер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00562" y="3143248"/>
            <a:ext cx="2071702" cy="9144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chemeClr val="bg1"/>
                </a:solidFill>
              </a:rPr>
              <a:t>Делдалдар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000892" y="2928934"/>
            <a:ext cx="1785950" cy="171451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chemeClr val="bg1"/>
                </a:solidFill>
              </a:rPr>
              <a:t>Тұтынушылар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14480" y="5643578"/>
            <a:ext cx="5286412" cy="9144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chemeClr val="bg1"/>
                </a:solidFill>
              </a:rPr>
              <a:t>Байланыс аудиториялары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0" name="Выгнутая влево стрелка 9"/>
          <p:cNvSpPr/>
          <p:nvPr/>
        </p:nvSpPr>
        <p:spPr>
          <a:xfrm>
            <a:off x="500034" y="4643446"/>
            <a:ext cx="1000132" cy="1216152"/>
          </a:xfrm>
          <a:prstGeom prst="curvedRightArrow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Выгнутая вправо стрелка 10"/>
          <p:cNvSpPr/>
          <p:nvPr/>
        </p:nvSpPr>
        <p:spPr>
          <a:xfrm>
            <a:off x="7072330" y="4714884"/>
            <a:ext cx="1017272" cy="1216152"/>
          </a:xfrm>
          <a:prstGeom prst="curvedLeftArrow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>
                <a:latin typeface="Times New Roman" pitchFamily="18" charset="0"/>
                <a:cs typeface="Times New Roman" pitchFamily="18" charset="0"/>
              </a:rPr>
              <a:t>Жабдықтаушылар</a:t>
            </a:r>
            <a:br>
              <a:rPr lang="kk-KZ" dirty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395536" y="1988840"/>
            <a:ext cx="8352928" cy="4464495"/>
          </a:xfrm>
        </p:spPr>
        <p:txBody>
          <a:bodyPr>
            <a:normAutofit fontScale="92500" lnSpcReduction="20000"/>
          </a:bodyPr>
          <a:lstStyle/>
          <a:p>
            <a:pPr marR="64008" lvl="0">
              <a:spcBef>
                <a:spcPts val="400"/>
              </a:spcBef>
              <a:buClr>
                <a:schemeClr val="accent1"/>
              </a:buClr>
              <a:buSzPct val="68000"/>
              <a:buNone/>
              <a:defRPr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R="64008" lvl="0">
              <a:spcBef>
                <a:spcPts val="400"/>
              </a:spcBef>
              <a:buClr>
                <a:schemeClr val="accent1"/>
              </a:buClr>
              <a:buSzPct val="68000"/>
              <a:buNone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Жабдықтаушылар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компанияны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бәсекелесушілерін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белгілі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тауар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қызмет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өндіру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қажет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материалдардың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ресурстарымен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қамтамасыз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ететін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іскер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фирмалар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адамдар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 «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Жеткізушілердің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ортасындағы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оқиғалар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фирманың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маркетингілік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қызметіне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елеулі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ықпалын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тигізе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алады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Маркетинг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жөніндегі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меңгерушілер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жарақтандыру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заттарының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бағасын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қадағалап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отыруы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тиіс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өйткені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сатып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алынатын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материалдардың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бағасының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өсуі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тауардың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да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бағасын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өсіруге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мәжбүр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етеді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Кез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келген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материалдардың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жетіспеушілігі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ереуілдер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өзге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оқиғалар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жеткізу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жиілігіне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тауарды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жөнелту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кестесін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бұзуы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мүмкін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Қысқа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мерзімді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жоспарда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тауар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өткізу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мүмкіндіктері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ескерілмеуі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мүмкін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ал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ұзақ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мерзімнен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жоспарларда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клиентураның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фирмаға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деген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көзқарасы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бұзылуы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мүмкін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>
    <p:cover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43050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lvl="0" algn="ctr"/>
            <a:r>
              <a:rPr lang="kk-KZ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Бәсекелестер</a:t>
            </a:r>
            <a:br>
              <a:rPr lang="kk-KZ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43050"/>
            <a:ext cx="9144000" cy="521495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R="64008">
              <a:spcBef>
                <a:spcPts val="400"/>
              </a:spcBef>
              <a:buClr>
                <a:schemeClr val="accent1"/>
              </a:buClr>
              <a:buSzPct val="68000"/>
              <a:buNone/>
              <a:defRPr/>
            </a:pPr>
            <a:r>
              <a:rPr lang="ru-RU" sz="28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 marR="64008">
              <a:spcBef>
                <a:spcPts val="400"/>
              </a:spcBef>
              <a:buClr>
                <a:schemeClr val="accent1"/>
              </a:buClr>
              <a:buSzPct val="68000"/>
              <a:buNone/>
              <a:defRPr/>
            </a:pPr>
            <a:r>
              <a:rPr lang="ru-RU" sz="28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4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Кез</a:t>
            </a:r>
            <a:r>
              <a:rPr lang="ru-RU" sz="24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келген</a:t>
            </a:r>
            <a:r>
              <a:rPr lang="ru-RU" sz="24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фирманың көптеген бәсекелесушілері болады</a:t>
            </a:r>
            <a:r>
              <a:rPr lang="ru-RU" sz="24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24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бәсеке </a:t>
            </a:r>
            <a:r>
              <a:rPr lang="ru-RU" sz="24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тілектер</a:t>
            </a:r>
            <a:r>
              <a:rPr lang="ru-RU" sz="24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яғни тұтынушыны қанағаттандырғысы келетін</a:t>
            </a:r>
            <a:r>
              <a:rPr lang="ru-RU" sz="24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тілектер</a:t>
            </a:r>
            <a:r>
              <a:rPr lang="ru-RU" sz="24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24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тауарлық </a:t>
            </a:r>
            <a:r>
              <a:rPr lang="ru-RU" sz="24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көпшілік бәсекелесушілер, яғни кез</a:t>
            </a:r>
            <a:r>
              <a:rPr lang="ru-RU" sz="24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келген</a:t>
            </a:r>
            <a:r>
              <a:rPr lang="ru-RU" sz="24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белгілі</a:t>
            </a:r>
            <a:r>
              <a:rPr lang="ru-RU" sz="24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тілекті</a:t>
            </a:r>
            <a:r>
              <a:rPr lang="ru-RU" sz="24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қанағаттандырудың негізгі</a:t>
            </a:r>
            <a:r>
              <a:rPr lang="ru-RU" sz="24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тәсілдері.</a:t>
            </a:r>
            <a:r>
              <a:rPr lang="ru-RU" sz="24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Тауар</a:t>
            </a:r>
            <a:r>
              <a:rPr lang="ru-RU" sz="24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түрі бойынша</a:t>
            </a:r>
            <a:r>
              <a:rPr lang="ru-RU" sz="24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бәсекелесушілер </a:t>
            </a:r>
            <a:r>
              <a:rPr lang="ru-RU" sz="24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сол</a:t>
            </a:r>
            <a:r>
              <a:rPr lang="ru-RU" sz="24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тауардың белгілі</a:t>
            </a:r>
            <a:r>
              <a:rPr lang="ru-RU" sz="24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тілегін</a:t>
            </a:r>
            <a:r>
              <a:rPr lang="ru-RU" sz="24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қанағаттандыра алатын</a:t>
            </a:r>
            <a:r>
              <a:rPr lang="ru-RU" sz="24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өзгеше түрлері.</a:t>
            </a:r>
            <a:r>
              <a:rPr lang="ru-RU" sz="24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Бәсекелесуші белгілер</a:t>
            </a:r>
            <a:r>
              <a:rPr lang="ru-RU" sz="24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24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тауарды</a:t>
            </a:r>
            <a:r>
              <a:rPr lang="ru-RU" sz="24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сатып</a:t>
            </a:r>
            <a:r>
              <a:rPr lang="ru-RU" sz="24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алушының тілегін</a:t>
            </a:r>
            <a:r>
              <a:rPr lang="ru-RU" sz="24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қанаттандыруға қабілетті әр түрлі белгілері</a:t>
            </a:r>
            <a:r>
              <a:rPr lang="ru-RU" sz="24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Компанияның бәсекелестері:</a:t>
            </a:r>
            <a:r>
              <a:rPr lang="ru-RU" sz="24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Adidas</a:t>
            </a:r>
            <a:r>
              <a:rPr lang="kk-KZ" sz="24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Reebok</a:t>
            </a:r>
            <a:r>
              <a:rPr lang="kk-KZ" sz="24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 smtClean="0">
              <a:solidFill>
                <a:schemeClr val="bg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>
    <p:blinds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43050"/>
          </a:xfrm>
          <a:solidFill>
            <a:schemeClr val="accent5"/>
          </a:solidFill>
        </p:spPr>
        <p:txBody>
          <a:bodyPr>
            <a:normAutofit/>
          </a:bodyPr>
          <a:lstStyle/>
          <a:p>
            <a:pPr lvl="0" algn="ctr"/>
            <a:r>
              <a:rPr lang="ru-RU" sz="4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Маркетингтік</a:t>
            </a:r>
            <a:r>
              <a:rPr lang="ru-RU" sz="4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делдалдар</a:t>
            </a:r>
            <a:r>
              <a:rPr lang="ru-RU" sz="4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br>
              <a:rPr lang="ru-RU" sz="4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43050"/>
            <a:ext cx="9144000" cy="5214950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buNone/>
            </a:pPr>
            <a:endParaRPr lang="ru-RU" dirty="0" smtClean="0">
              <a:solidFill>
                <a:srgbClr val="00206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</a:t>
            </a:r>
            <a:r>
              <a:rPr lang="ru-RU" sz="28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Компанияларға клиенттеріне</a:t>
            </a: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тауарды</a:t>
            </a: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өткізуге және тауарларға жәрдемдесетін фирмалар</a:t>
            </a: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ru-RU" sz="28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Бұлардың қатарына сауда</a:t>
            </a: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делдалдары</a:t>
            </a: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тауар</a:t>
            </a: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қозғалысын ұйымдастыру жөніндегі мамандар</a:t>
            </a: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маркетингтік</a:t>
            </a: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қызмет көрсету жөніндегі агенттіктер</a:t>
            </a: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және несие</a:t>
            </a: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lang="ru-RU" sz="28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-қаржы мекемелері</a:t>
            </a: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жатады</a:t>
            </a: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lang="ru-RU" sz="2800" b="1" dirty="0" smtClean="0"/>
          </a:p>
          <a:p>
            <a:endParaRPr lang="ru-RU" dirty="0"/>
          </a:p>
        </p:txBody>
      </p:sp>
    </p:spTree>
  </p:cSld>
  <p:clrMapOvr>
    <a:masterClrMapping/>
  </p:clrMapOvr>
  <p:transition>
    <p:zoom dir="in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00174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lvl="0" algn="ctr"/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>Байланыс аудиториялары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357826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2500" lnSpcReduction="10000"/>
          </a:bodyPr>
          <a:lstStyle/>
          <a:p>
            <a:pPr lvl="0" indent="539750" algn="just" fontAlgn="base">
              <a:spcBef>
                <a:spcPct val="0"/>
              </a:spcBef>
              <a:spcAft>
                <a:spcPct val="0"/>
              </a:spcAft>
              <a:buNone/>
              <a:tabLst>
                <a:tab pos="457200" algn="l"/>
              </a:tabLst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539750" algn="just" fontAlgn="base">
              <a:spcBef>
                <a:spcPct val="0"/>
              </a:spcBef>
              <a:spcAft>
                <a:spcPct val="0"/>
              </a:spcAft>
              <a:buNone/>
              <a:tabLst>
                <a:tab pos="457200" algn="l"/>
              </a:tabLst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Маркетингтік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ортаның құрамына фирманың қатынастық аудиториялары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кіреді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Қатынастық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аудитория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ұйымға қатысты нақты немесе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потенциалды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қызығушылығы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бар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оның қойылған мақсаттарына жету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қабілетіне ықпал ете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алатын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кез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келген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топты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атаймыз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457200" algn="l"/>
              </a:tabLst>
            </a:pPr>
            <a:r>
              <a:rPr lang="ru-RU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Қатынастық 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аудитория </a:t>
            </a:r>
            <a:r>
              <a:rPr lang="ru-RU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фирманың нарықтарға қызмет көрсету әрекеттеріне ықпал етеді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немесе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қарсы ықпал етеді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Қайырлы 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аудитория – </a:t>
            </a:r>
            <a:r>
              <a:rPr lang="ru-RU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фирмаға деген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қызығушылығы қайырлы сипат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алатын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топ. </a:t>
            </a:r>
            <a:r>
              <a:rPr lang="ru-RU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Ізделіп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отырған 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аудитория – фирма </a:t>
            </a:r>
            <a:r>
              <a:rPr lang="ru-RU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қызығушылығын тілейтін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іздейтін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алайда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таба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бермейтін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аудитория (</a:t>
            </a:r>
            <a:r>
              <a:rPr lang="ru-RU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мысалы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бұқаралық ақпарат құралдары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 </a:t>
            </a:r>
            <a:r>
              <a:rPr lang="ru-RU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Қажетсіз 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аудитория - фирма </a:t>
            </a:r>
            <a:r>
              <a:rPr lang="ru-RU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назарына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ілінгісі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келмейтін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алайда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пікірімен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есептесуге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мәжбүр болатын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lang="ru-RU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мысалы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тұтынушылардың жуымау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топтары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 </a:t>
            </a:r>
          </a:p>
          <a:p>
            <a:endParaRPr lang="ru-RU" dirty="0"/>
          </a:p>
        </p:txBody>
      </p:sp>
    </p:spTree>
  </p:cSld>
  <p:clrMapOvr>
    <a:masterClrMapping/>
  </p:clrMapOvr>
  <p:transition>
    <p:pull dir="r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00174"/>
          </a:xfrm>
          <a:solidFill>
            <a:schemeClr val="bg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kk-KZ" sz="4000" dirty="0" smtClean="0"/>
              <a:t>            Тұтынушылар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357826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pPr>
              <a:buNone/>
            </a:pPr>
            <a:r>
              <a:rPr lang="kk-KZ" dirty="0" smtClean="0"/>
              <a:t>       </a:t>
            </a:r>
          </a:p>
          <a:p>
            <a:pPr>
              <a:buNone/>
            </a:pPr>
            <a:r>
              <a:rPr lang="kk-KZ" dirty="0" smtClean="0"/>
              <a:t>       Тұтынушылар – олар біздер. </a:t>
            </a:r>
            <a:r>
              <a:rPr lang="en-US" dirty="0" smtClean="0"/>
              <a:t>Nike </a:t>
            </a:r>
            <a:r>
              <a:rPr lang="kk-KZ" dirty="0" smtClean="0"/>
              <a:t>компаниясының тұтынушылары көбінесе жастар болып табылады.Компания тауарларын интернет-дүкендерінен немесе кез келген дүкендерден тұтына аламыз.</a:t>
            </a:r>
            <a:endParaRPr lang="ru-RU" dirty="0"/>
          </a:p>
        </p:txBody>
      </p:sp>
      <p:pic>
        <p:nvPicPr>
          <p:cNvPr id="7170" name="Picture 2" descr="C:\Documents and Settings\Админ\Рабочий стол\Nike-BETRUE-Collection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4000504"/>
            <a:ext cx="3929065" cy="2714626"/>
          </a:xfrm>
          <a:prstGeom prst="rect">
            <a:avLst/>
          </a:prstGeom>
          <a:noFill/>
        </p:spPr>
      </p:pic>
      <p:pic>
        <p:nvPicPr>
          <p:cNvPr id="7171" name="Picture 3" descr="C:\Documents and Settings\Админ\Рабочий стол\dc8acf95db04fc566cba25a96f25b4f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4000504"/>
            <a:ext cx="3857652" cy="2686054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Пайдаланылған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әдебиеттер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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Баймұқашева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М.Қ.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Кәсіпорын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экономикасы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Менеджменттің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14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қағидасы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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://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kk.wikipedia.org/wiki/Nike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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В.Д.Дубровский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Б.И.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Гайкин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«Экономика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кәсіпорынды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басқару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Documents and Settings\Админ\Рабочий стол\Cool-Nike-Logos-8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3860506"/>
            <a:ext cx="4500594" cy="2779732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Жоспар: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23528" y="2060848"/>
            <a:ext cx="6887389" cy="3599316"/>
          </a:xfrm>
        </p:spPr>
        <p:txBody>
          <a:bodyPr/>
          <a:lstStyle/>
          <a:p>
            <a:pPr>
              <a:buNone/>
            </a:pP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1.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Nike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компаниясының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тарихы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2.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Компанияның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макроортасы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3.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Компанияның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микроортасы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708920"/>
            <a:ext cx="8352928" cy="1440160"/>
          </a:xfrm>
        </p:spPr>
        <p:txBody>
          <a:bodyPr>
            <a:normAutofit/>
          </a:bodyPr>
          <a:lstStyle/>
          <a:p>
            <a:r>
              <a:rPr lang="ru-RU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Назарларыңызға</a:t>
            </a:r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рақмет</a:t>
            </a:r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76936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  </a:t>
            </a:r>
            <a:endParaRPr lang="ru-RU" dirty="0"/>
          </a:p>
        </p:txBody>
      </p:sp>
      <p:pic>
        <p:nvPicPr>
          <p:cNvPr id="4099" name="Picture 3" descr="C:\Documents and Settings\Админ\Рабочий стол\Nike-Inc.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714356"/>
            <a:ext cx="4000528" cy="5334000"/>
          </a:xfrm>
          <a:prstGeom prst="rect">
            <a:avLst/>
          </a:prstGeom>
          <a:noFill/>
        </p:spPr>
      </p:pic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509038" y="1293697"/>
            <a:ext cx="7783016" cy="6480720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Бренд: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Nike</a:t>
            </a: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Саласы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спорттық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тауарлар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өндіреді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Өнімдері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киім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аяқ-киім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аксессуарлар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Меншік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-компания: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Nike, Inc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Негізі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қаланған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1964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www.nike.com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Табысы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$25.3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млрд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Қызметкерлер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саны: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44,000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Құрылған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1964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Орналасқан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АҚШ,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Бивертон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Орегон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адамдар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Марк Паркер  (президент)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052736"/>
            <a:ext cx="8064896" cy="525658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kk-K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Тарихы</a:t>
            </a:r>
          </a:p>
          <a:p>
            <a:pPr>
              <a:buNone/>
              <a:tabLst>
                <a:tab pos="8613775" algn="l"/>
              </a:tabLst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    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tabLst>
                <a:tab pos="8613775" algn="l"/>
              </a:tabLst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Сер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ктест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 Орегон университет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ң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командасында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студент Фил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Найтпен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орта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арақашықтықта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жүг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рг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ш 1964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жылда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Билл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Бауэрманомның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бапкер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мен нег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зделд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бастапқыда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Blue Ribbon Sports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ң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атауын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табысты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олардың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американдық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нарығында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азиялық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елдердег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кроссовкаларының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тапсырысы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келес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сатуда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маманданды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Найт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Бауэрман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кроссовкалардың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300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буы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ASICS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дәл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қаз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р)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Тайгер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Оницуг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ң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жапон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сер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ктест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нде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500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долларлар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ске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салып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тапсырыс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берд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Сер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ктест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кт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ң б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нш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алдына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игер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лген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өн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босатылған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Бауэрман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идеясын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әйелдер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болжайтын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табанның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дизайнымен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Nike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вафлеобразымен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кроссовканың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1971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жылдарында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вафель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салғышы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айқынырақ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Blue Ribbon Sports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ң 1978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жылында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Nike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ресми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атын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өзгерткен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531639" y="2348880"/>
            <a:ext cx="7566992" cy="4332487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kk-KZ" sz="6200" dirty="0"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6200" dirty="0" err="1">
                <a:latin typeface="Times New Roman" pitchFamily="18" charset="0"/>
                <a:cs typeface="Times New Roman" pitchFamily="18" charset="0"/>
              </a:rPr>
              <a:t>ирманың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dirty="0" err="1">
                <a:latin typeface="Times New Roman" pitchFamily="18" charset="0"/>
                <a:cs typeface="Times New Roman" pitchFamily="18" charset="0"/>
              </a:rPr>
              <a:t>қызметіне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dirty="0" err="1">
                <a:latin typeface="Times New Roman" pitchFamily="18" charset="0"/>
                <a:cs typeface="Times New Roman" pitchFamily="18" charset="0"/>
              </a:rPr>
              <a:t>сырттай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dirty="0" err="1">
                <a:latin typeface="Times New Roman" pitchFamily="18" charset="0"/>
                <a:cs typeface="Times New Roman" pitchFamily="18" charset="0"/>
              </a:rPr>
              <a:t>әсер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dirty="0" err="1">
                <a:latin typeface="Times New Roman" pitchFamily="18" charset="0"/>
                <a:cs typeface="Times New Roman" pitchFamily="18" charset="0"/>
              </a:rPr>
              <a:t>ететін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dirty="0" err="1">
                <a:latin typeface="Times New Roman" pitchFamily="18" charset="0"/>
                <a:cs typeface="Times New Roman" pitchFamily="18" charset="0"/>
              </a:rPr>
              <a:t>факторлар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dirty="0" err="1">
                <a:latin typeface="Times New Roman" pitchFamily="18" charset="0"/>
                <a:cs typeface="Times New Roman" pitchFamily="18" charset="0"/>
              </a:rPr>
              <a:t>жиынтығы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sz="6200" dirty="0" err="1">
                <a:latin typeface="Times New Roman" pitchFamily="18" charset="0"/>
                <a:cs typeface="Times New Roman" pitchFamily="18" charset="0"/>
              </a:rPr>
              <a:t>Макроортаны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6200" dirty="0" err="1">
                <a:latin typeface="Times New Roman" pitchFamily="18" charset="0"/>
                <a:cs typeface="Times New Roman" pitchFamily="18" charset="0"/>
              </a:rPr>
              <a:t>бақыланбайтын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 орта» </a:t>
            </a:r>
            <a:r>
              <a:rPr lang="ru-RU" sz="6200" dirty="0" err="1"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 те </a:t>
            </a:r>
            <a:r>
              <a:rPr lang="ru-RU" sz="6200" dirty="0" err="1">
                <a:latin typeface="Times New Roman" pitchFamily="18" charset="0"/>
                <a:cs typeface="Times New Roman" pitchFamily="18" charset="0"/>
              </a:rPr>
              <a:t>атайды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6200" dirty="0" err="1">
                <a:latin typeface="Times New Roman" pitchFamily="18" charset="0"/>
                <a:cs typeface="Times New Roman" pitchFamily="18" charset="0"/>
              </a:rPr>
              <a:t>Себебі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 фирма </a:t>
            </a:r>
            <a:r>
              <a:rPr lang="ru-RU" sz="6200" dirty="0" err="1">
                <a:latin typeface="Times New Roman" pitchFamily="18" charset="0"/>
                <a:cs typeface="Times New Roman" pitchFamily="18" charset="0"/>
              </a:rPr>
              <a:t>оған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6200" dirty="0" err="1">
                <a:latin typeface="Times New Roman" pitchFamily="18" charset="0"/>
                <a:cs typeface="Times New Roman" pitchFamily="18" charset="0"/>
              </a:rPr>
              <a:t>жаңа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dirty="0" err="1">
                <a:latin typeface="Times New Roman" pitchFamily="18" charset="0"/>
                <a:cs typeface="Times New Roman" pitchFamily="18" charset="0"/>
              </a:rPr>
              <a:t>мүмкіншіліктер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dirty="0" err="1">
                <a:latin typeface="Times New Roman" pitchFamily="18" charset="0"/>
                <a:cs typeface="Times New Roman" pitchFamily="18" charset="0"/>
              </a:rPr>
              <a:t>ашатын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, не </a:t>
            </a:r>
            <a:r>
              <a:rPr lang="ru-RU" sz="6200" dirty="0" err="1">
                <a:latin typeface="Times New Roman" pitchFamily="18" charset="0"/>
                <a:cs typeface="Times New Roman" pitchFamily="18" charset="0"/>
              </a:rPr>
              <a:t>оған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dirty="0" err="1">
                <a:latin typeface="Times New Roman" pitchFamily="18" charset="0"/>
                <a:cs typeface="Times New Roman" pitchFamily="18" charset="0"/>
              </a:rPr>
              <a:t>жаңа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dirty="0" err="1">
                <a:latin typeface="Times New Roman" pitchFamily="18" charset="0"/>
                <a:cs typeface="Times New Roman" pitchFamily="18" charset="0"/>
              </a:rPr>
              <a:t>қауіптер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dirty="0" err="1">
                <a:latin typeface="Times New Roman" pitchFamily="18" charset="0"/>
                <a:cs typeface="Times New Roman" pitchFamily="18" charset="0"/>
              </a:rPr>
              <a:t>туғызатын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dirty="0" err="1">
                <a:latin typeface="Times New Roman" pitchFamily="18" charset="0"/>
                <a:cs typeface="Times New Roman" pitchFamily="18" charset="0"/>
              </a:rPr>
              <a:t>кең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dirty="0" err="1">
                <a:latin typeface="Times New Roman" pitchFamily="18" charset="0"/>
                <a:cs typeface="Times New Roman" pitchFamily="18" charset="0"/>
              </a:rPr>
              <a:t>байтақ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dirty="0" err="1">
                <a:latin typeface="Times New Roman" pitchFamily="18" charset="0"/>
                <a:cs typeface="Times New Roman" pitchFamily="18" charset="0"/>
              </a:rPr>
              <a:t>макроорталық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dirty="0" err="1">
                <a:latin typeface="Times New Roman" pitchFamily="18" charset="0"/>
                <a:cs typeface="Times New Roman" pitchFamily="18" charset="0"/>
              </a:rPr>
              <a:t>күштер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dirty="0" err="1">
                <a:latin typeface="Times New Roman" pitchFamily="18" charset="0"/>
                <a:cs typeface="Times New Roman" pitchFamily="18" charset="0"/>
              </a:rPr>
              <a:t>шегінде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dirty="0" err="1">
                <a:latin typeface="Times New Roman" pitchFamily="18" charset="0"/>
                <a:cs typeface="Times New Roman" pitchFamily="18" charset="0"/>
              </a:rPr>
              <a:t>жұмыс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dirty="0" err="1">
                <a:latin typeface="Times New Roman" pitchFamily="18" charset="0"/>
                <a:cs typeface="Times New Roman" pitchFamily="18" charset="0"/>
              </a:rPr>
              <a:t>атқарады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 фирма </a:t>
            </a:r>
            <a:r>
              <a:rPr lang="ru-RU" sz="6200" dirty="0" err="1">
                <a:latin typeface="Times New Roman" pitchFamily="18" charset="0"/>
                <a:cs typeface="Times New Roman" pitchFamily="18" charset="0"/>
              </a:rPr>
              <a:t>оларға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dirty="0" err="1">
                <a:latin typeface="Times New Roman" pitchFamily="18" charset="0"/>
                <a:cs typeface="Times New Roman" pitchFamily="18" charset="0"/>
              </a:rPr>
              <a:t>әсер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dirty="0" err="1">
                <a:latin typeface="Times New Roman" pitchFamily="18" charset="0"/>
                <a:cs typeface="Times New Roman" pitchFamily="18" charset="0"/>
              </a:rPr>
              <a:t>ете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dirty="0" err="1">
                <a:latin typeface="Times New Roman" pitchFamily="18" charset="0"/>
                <a:cs typeface="Times New Roman" pitchFamily="18" charset="0"/>
              </a:rPr>
              <a:t>алмағандықтан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6200" dirty="0" err="1">
                <a:latin typeface="Times New Roman" pitchFamily="18" charset="0"/>
                <a:cs typeface="Times New Roman" pitchFamily="18" charset="0"/>
              </a:rPr>
              <a:t>оларды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dirty="0" err="1">
                <a:latin typeface="Times New Roman" pitchFamily="18" charset="0"/>
                <a:cs typeface="Times New Roman" pitchFamily="18" charset="0"/>
              </a:rPr>
              <a:t>ұқыпты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dirty="0" err="1">
                <a:latin typeface="Times New Roman" pitchFamily="18" charset="0"/>
                <a:cs typeface="Times New Roman" pitchFamily="18" charset="0"/>
              </a:rPr>
              <a:t>түрде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dirty="0" err="1">
                <a:latin typeface="Times New Roman" pitchFamily="18" charset="0"/>
                <a:cs typeface="Times New Roman" pitchFamily="18" charset="0"/>
              </a:rPr>
              <a:t>бақылап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6200" dirty="0" err="1">
                <a:latin typeface="Times New Roman" pitchFamily="18" charset="0"/>
                <a:cs typeface="Times New Roman" pitchFamily="18" charset="0"/>
              </a:rPr>
              <a:t>оларға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dirty="0" err="1">
                <a:latin typeface="Times New Roman" pitchFamily="18" charset="0"/>
                <a:cs typeface="Times New Roman" pitchFamily="18" charset="0"/>
              </a:rPr>
              <a:t>жауап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dirty="0" err="1">
                <a:latin typeface="Times New Roman" pitchFamily="18" charset="0"/>
                <a:cs typeface="Times New Roman" pitchFamily="18" charset="0"/>
              </a:rPr>
              <a:t>беріп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dirty="0" err="1">
                <a:latin typeface="Times New Roman" pitchFamily="18" charset="0"/>
                <a:cs typeface="Times New Roman" pitchFamily="18" charset="0"/>
              </a:rPr>
              <a:t>отыруы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dirty="0" err="1"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. Ф. </a:t>
            </a:r>
            <a:r>
              <a:rPr lang="ru-RU" sz="6200" dirty="0" err="1">
                <a:latin typeface="Times New Roman" pitchFamily="18" charset="0"/>
                <a:cs typeface="Times New Roman" pitchFamily="18" charset="0"/>
              </a:rPr>
              <a:t>Котлер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dirty="0" err="1">
                <a:latin typeface="Times New Roman" pitchFamily="18" charset="0"/>
                <a:cs typeface="Times New Roman" pitchFamily="18" charset="0"/>
              </a:rPr>
              <a:t>макроортаның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dirty="0" err="1">
                <a:latin typeface="Times New Roman" pitchFamily="18" charset="0"/>
                <a:cs typeface="Times New Roman" pitchFamily="18" charset="0"/>
              </a:rPr>
              <a:t>негізгі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ru-RU" sz="6200" dirty="0" err="1">
                <a:latin typeface="Times New Roman" pitchFamily="18" charset="0"/>
                <a:cs typeface="Times New Roman" pitchFamily="18" charset="0"/>
              </a:rPr>
              <a:t>факторын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dirty="0" err="1">
                <a:latin typeface="Times New Roman" pitchFamily="18" charset="0"/>
                <a:cs typeface="Times New Roman" pitchFamily="18" charset="0"/>
              </a:rPr>
              <a:t>бөліп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dirty="0" err="1">
                <a:latin typeface="Times New Roman" pitchFamily="18" charset="0"/>
                <a:cs typeface="Times New Roman" pitchFamily="18" charset="0"/>
              </a:rPr>
              <a:t>қарастырды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 typeface="Wingdings" pitchFamily="2" charset="2"/>
              <a:buChar char="v"/>
            </a:pPr>
            <a:r>
              <a:rPr lang="kk-KZ" sz="4300" b="1" dirty="0">
                <a:latin typeface="Times New Roman" pitchFamily="18" charset="0"/>
                <a:cs typeface="Times New Roman" pitchFamily="18" charset="0"/>
              </a:rPr>
              <a:t> Демографиялық орта</a:t>
            </a:r>
          </a:p>
          <a:p>
            <a:pPr>
              <a:buFont typeface="Wingdings" pitchFamily="2" charset="2"/>
              <a:buChar char="v"/>
            </a:pPr>
            <a:r>
              <a:rPr lang="kk-KZ" sz="4300" b="1" dirty="0">
                <a:latin typeface="Times New Roman" pitchFamily="18" charset="0"/>
                <a:cs typeface="Times New Roman" pitchFamily="18" charset="0"/>
              </a:rPr>
              <a:t> Экономикалық орта</a:t>
            </a:r>
          </a:p>
          <a:p>
            <a:pPr>
              <a:buFont typeface="Wingdings" pitchFamily="2" charset="2"/>
              <a:buChar char="v"/>
            </a:pPr>
            <a:r>
              <a:rPr lang="kk-KZ" sz="4300" b="1" dirty="0">
                <a:latin typeface="Times New Roman" pitchFamily="18" charset="0"/>
                <a:cs typeface="Times New Roman" pitchFamily="18" charset="0"/>
              </a:rPr>
              <a:t> Табиғи орта</a:t>
            </a:r>
          </a:p>
          <a:p>
            <a:pPr>
              <a:buFont typeface="Wingdings" pitchFamily="2" charset="2"/>
              <a:buChar char="v"/>
            </a:pPr>
            <a:r>
              <a:rPr lang="kk-KZ" sz="4300" b="1" dirty="0">
                <a:latin typeface="Times New Roman" pitchFamily="18" charset="0"/>
                <a:cs typeface="Times New Roman" pitchFamily="18" charset="0"/>
              </a:rPr>
              <a:t>Әлеуметтік- саяси орта</a:t>
            </a:r>
          </a:p>
          <a:p>
            <a:pPr>
              <a:buFont typeface="Wingdings" pitchFamily="2" charset="2"/>
              <a:buChar char="v"/>
            </a:pPr>
            <a:r>
              <a:rPr lang="kk-KZ" sz="4300" b="1" dirty="0">
                <a:latin typeface="Times New Roman" pitchFamily="18" charset="0"/>
                <a:cs typeface="Times New Roman" pitchFamily="18" charset="0"/>
              </a:rPr>
              <a:t>Саяси орта</a:t>
            </a:r>
          </a:p>
          <a:p>
            <a:pPr>
              <a:buFont typeface="Wingdings" pitchFamily="2" charset="2"/>
              <a:buChar char="v"/>
            </a:pPr>
            <a:r>
              <a:rPr lang="kk-KZ" sz="4300" b="1" dirty="0">
                <a:latin typeface="Times New Roman" pitchFamily="18" charset="0"/>
                <a:cs typeface="Times New Roman" pitchFamily="18" charset="0"/>
              </a:rPr>
              <a:t>Ғылыми- техникалық орта</a:t>
            </a:r>
            <a:endParaRPr lang="ru-RU" sz="43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</a:t>
            </a:r>
            <a:r>
              <a:rPr lang="kk-KZ" dirty="0" smtClean="0"/>
              <a:t>акроорта</a:t>
            </a:r>
            <a:endParaRPr lang="ru-RU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Админ\Рабочий стол\0_12781_12990945_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8024" y="32617"/>
            <a:ext cx="3923928" cy="2304256"/>
          </a:xfrm>
          <a:prstGeom prst="rect">
            <a:avLst/>
          </a:prstGeom>
          <a:noFill/>
        </p:spPr>
      </p:pic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1981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31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желтоқсанында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Blue Ribbon Sports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компаниясы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Nike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өзгертілді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кезеңде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кәсіпорындағы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жұмысшылар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саны 2700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адамды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құрады.Қазір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компанияда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44000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адам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жұмыс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жасайды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Демографиялық орта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Админ\Рабочий стол\nike_store_45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67744" y="4941168"/>
            <a:ext cx="4437041" cy="1632496"/>
          </a:xfrm>
          <a:prstGeom prst="rect">
            <a:avLst/>
          </a:prstGeom>
          <a:noFill/>
        </p:spPr>
      </p:pic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67544" y="2178827"/>
            <a:ext cx="6887389" cy="3599316"/>
          </a:xfrm>
        </p:spPr>
        <p:txBody>
          <a:bodyPr/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Кез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келген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сыртқа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өнім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шығаратын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кәсіпорын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қызметіне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міндетті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түрде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экономикалық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ахуал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әсерін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береді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Рыноктың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үнемі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өзгеріп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отыратын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жағдайына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бейімделу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мақсатында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маркетингтің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экономикалық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факторын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үздіксіз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түрде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бақылап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отыру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қажет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Экономикалық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орта</a:t>
            </a:r>
            <a:endParaRPr lang="ru-RU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  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79512" y="-99392"/>
            <a:ext cx="8215064" cy="4188471"/>
          </a:xfrm>
        </p:spPr>
        <p:txBody>
          <a:bodyPr>
            <a:noAutofit/>
          </a:bodyPr>
          <a:lstStyle/>
          <a:p>
            <a:endParaRPr lang="kk-KZ" sz="2000" dirty="0"/>
          </a:p>
          <a:p>
            <a:r>
              <a:rPr lang="en-US" sz="2000" dirty="0"/>
              <a:t>Nike </a:t>
            </a:r>
            <a:r>
              <a:rPr lang="en-US" sz="2000" dirty="0" err="1"/>
              <a:t>Inc</a:t>
            </a:r>
            <a:r>
              <a:rPr lang="en-US" sz="2000" dirty="0"/>
              <a:t> </a:t>
            </a:r>
            <a:r>
              <a:rPr lang="ru-RU" sz="2000" dirty="0" err="1"/>
              <a:t>компаниясының</a:t>
            </a:r>
            <a:r>
              <a:rPr lang="ru-RU" sz="2000" dirty="0"/>
              <a:t> </a:t>
            </a:r>
            <a:r>
              <a:rPr lang="ru-RU" sz="2000" dirty="0" err="1"/>
              <a:t>қаржылық</a:t>
            </a:r>
            <a:r>
              <a:rPr lang="ru-RU" sz="2000" dirty="0"/>
              <a:t> </a:t>
            </a:r>
            <a:r>
              <a:rPr lang="ru-RU" sz="2000" dirty="0" err="1"/>
              <a:t>көрсеткіштері</a:t>
            </a:r>
            <a:r>
              <a:rPr lang="ru-RU" sz="2000" dirty="0"/>
              <a:t>: 95,43 +0,42    (+0,44</a:t>
            </a:r>
            <a:r>
              <a:rPr lang="ru-RU" sz="2000" dirty="0" smtClean="0"/>
              <a:t>%)</a:t>
            </a:r>
            <a:endParaRPr lang="ru-RU" sz="2000" dirty="0"/>
          </a:p>
          <a:p>
            <a:r>
              <a:rPr lang="ru-RU" sz="2000" dirty="0" err="1"/>
              <a:t>Айналым</a:t>
            </a:r>
            <a:r>
              <a:rPr lang="ru-RU" sz="2000" dirty="0"/>
              <a:t>: (</a:t>
            </a:r>
            <a:r>
              <a:rPr lang="en-US" sz="2000" dirty="0"/>
              <a:t>revenues): $25,313 </a:t>
            </a:r>
            <a:r>
              <a:rPr lang="ru-RU" sz="2000" dirty="0"/>
              <a:t>млрд (2013), $27,799 млрд (2013</a:t>
            </a:r>
            <a:r>
              <a:rPr lang="ru-RU" sz="2000" dirty="0" smtClean="0"/>
              <a:t>)</a:t>
            </a:r>
            <a:endParaRPr lang="ru-RU" sz="2000" dirty="0"/>
          </a:p>
          <a:p>
            <a:r>
              <a:rPr lang="ru-RU" sz="2000" dirty="0" err="1"/>
              <a:t>Жалпы</a:t>
            </a:r>
            <a:r>
              <a:rPr lang="ru-RU" sz="2000" dirty="0"/>
              <a:t> </a:t>
            </a:r>
            <a:r>
              <a:rPr lang="ru-RU" sz="2000" dirty="0" err="1"/>
              <a:t>пайда</a:t>
            </a:r>
            <a:r>
              <a:rPr lang="ru-RU" sz="2000" dirty="0"/>
              <a:t>: (</a:t>
            </a:r>
            <a:r>
              <a:rPr lang="en-US" sz="2000" dirty="0"/>
              <a:t>gross profit): $11,034 </a:t>
            </a:r>
            <a:r>
              <a:rPr lang="ru-RU" sz="2000" dirty="0"/>
              <a:t>млрд (2013), $12,446 млрд (2013</a:t>
            </a:r>
            <a:r>
              <a:rPr lang="ru-RU" sz="2000" dirty="0" smtClean="0"/>
              <a:t>)</a:t>
            </a:r>
            <a:endParaRPr lang="ru-RU" sz="2000" dirty="0"/>
          </a:p>
          <a:p>
            <a:r>
              <a:rPr lang="ru-RU" sz="2000" dirty="0"/>
              <a:t>Таза </a:t>
            </a:r>
            <a:r>
              <a:rPr lang="ru-RU" sz="2000" dirty="0" err="1"/>
              <a:t>пайда</a:t>
            </a:r>
            <a:r>
              <a:rPr lang="ru-RU" sz="2000" dirty="0"/>
              <a:t>: (</a:t>
            </a:r>
            <a:r>
              <a:rPr lang="en-US" sz="2000" dirty="0"/>
              <a:t>net income): $2,485 </a:t>
            </a:r>
            <a:r>
              <a:rPr lang="ru-RU" sz="2000" dirty="0"/>
              <a:t>млрд (2013), $2,693 млрд (2013</a:t>
            </a:r>
            <a:r>
              <a:rPr lang="ru-RU" sz="2000" dirty="0" smtClean="0"/>
              <a:t>)</a:t>
            </a:r>
            <a:endParaRPr lang="ru-RU" sz="2000" dirty="0"/>
          </a:p>
          <a:p>
            <a:r>
              <a:rPr lang="ru-RU" sz="2000" dirty="0" err="1"/>
              <a:t>Активтерінің</a:t>
            </a:r>
            <a:r>
              <a:rPr lang="ru-RU" sz="2000" dirty="0"/>
              <a:t> </a:t>
            </a:r>
            <a:r>
              <a:rPr lang="ru-RU" sz="2000" dirty="0" err="1"/>
              <a:t>бағасы</a:t>
            </a:r>
            <a:r>
              <a:rPr lang="ru-RU" sz="2000" dirty="0"/>
              <a:t>: (</a:t>
            </a:r>
            <a:r>
              <a:rPr lang="en-US" sz="2000" dirty="0"/>
              <a:t>total assets): $ 17,584 </a:t>
            </a:r>
            <a:r>
              <a:rPr lang="ru-RU" sz="2000" dirty="0"/>
              <a:t>млрд (2013), $18,594 млрд (2013</a:t>
            </a:r>
            <a:r>
              <a:rPr lang="ru-RU" sz="2000" dirty="0" smtClean="0"/>
              <a:t>)</a:t>
            </a:r>
            <a:endParaRPr lang="ru-RU" sz="2000" dirty="0"/>
          </a:p>
          <a:p>
            <a:r>
              <a:rPr lang="ru-RU" sz="2000" dirty="0"/>
              <a:t>Капитализация: (</a:t>
            </a:r>
            <a:r>
              <a:rPr lang="en-US" sz="2000" dirty="0"/>
              <a:t>market capitalization): $55,124 </a:t>
            </a:r>
            <a:r>
              <a:rPr lang="ru-RU" sz="2000" dirty="0"/>
              <a:t>млрд (2013), $66,921 млрд (2013</a:t>
            </a:r>
            <a:r>
              <a:rPr lang="ru-RU" sz="2000" dirty="0" smtClean="0"/>
              <a:t>)</a:t>
            </a:r>
            <a:endParaRPr lang="ru-RU" sz="2000" dirty="0"/>
          </a:p>
          <a:p>
            <a:r>
              <a:rPr lang="ru-RU" sz="2000" dirty="0"/>
              <a:t>Жеке капиталы: (</a:t>
            </a:r>
            <a:r>
              <a:rPr lang="en-US" sz="2000" dirty="0"/>
              <a:t>total shareholders’ equity): $11,156 </a:t>
            </a:r>
            <a:r>
              <a:rPr lang="ru-RU" sz="2000" dirty="0"/>
              <a:t>млрд (2013), $10,824 млрд (2013</a:t>
            </a:r>
            <a:r>
              <a:rPr lang="ru-RU" sz="2000" dirty="0" smtClean="0"/>
              <a:t>)</a:t>
            </a:r>
            <a:endParaRPr lang="ru-RU" sz="2000" dirty="0"/>
          </a:p>
          <a:p>
            <a:r>
              <a:rPr lang="ru-RU" sz="2000" dirty="0" err="1"/>
              <a:t>Жұмыскерлер</a:t>
            </a:r>
            <a:r>
              <a:rPr lang="ru-RU" sz="2000" dirty="0"/>
              <a:t> саны: 48 </a:t>
            </a:r>
            <a:r>
              <a:rPr lang="ru-RU" sz="2000" dirty="0" err="1"/>
              <a:t>мың</a:t>
            </a:r>
            <a:r>
              <a:rPr lang="ru-RU" sz="2000" dirty="0"/>
              <a:t> </a:t>
            </a:r>
            <a:r>
              <a:rPr lang="ru-RU" sz="2000" dirty="0" err="1"/>
              <a:t>адам</a:t>
            </a:r>
            <a:r>
              <a:rPr lang="ru-RU" sz="2000" dirty="0"/>
              <a:t> (2013), 56,5 </a:t>
            </a:r>
            <a:r>
              <a:rPr lang="ru-RU" sz="2000" dirty="0" err="1"/>
              <a:t>мың</a:t>
            </a:r>
            <a:r>
              <a:rPr lang="ru-RU" sz="2000" dirty="0"/>
              <a:t> </a:t>
            </a:r>
            <a:r>
              <a:rPr lang="ru-RU" sz="2000" dirty="0" err="1"/>
              <a:t>адам</a:t>
            </a:r>
            <a:r>
              <a:rPr lang="ru-RU" sz="2000" dirty="0"/>
              <a:t> (2014</a:t>
            </a:r>
            <a:r>
              <a:rPr lang="ru-RU" sz="2000" dirty="0" smtClean="0"/>
              <a:t>)</a:t>
            </a:r>
            <a:endParaRPr lang="ru-RU" sz="2000" dirty="0"/>
          </a:p>
          <a:p>
            <a:r>
              <a:rPr lang="ru-RU" sz="2000" dirty="0" err="1"/>
              <a:t>Жалпы</a:t>
            </a:r>
            <a:r>
              <a:rPr lang="ru-RU" sz="2000" dirty="0"/>
              <a:t> </a:t>
            </a:r>
            <a:r>
              <a:rPr lang="ru-RU" sz="2000" dirty="0" err="1"/>
              <a:t>пайда</a:t>
            </a:r>
            <a:r>
              <a:rPr lang="ru-RU" sz="2000" dirty="0"/>
              <a:t>: 45,49</a:t>
            </a:r>
            <a:r>
              <a:rPr lang="ru-RU" sz="2000" dirty="0" smtClean="0"/>
              <a:t>%</a:t>
            </a:r>
            <a:endParaRPr lang="ru-RU" sz="2000" dirty="0"/>
          </a:p>
          <a:p>
            <a:r>
              <a:rPr lang="ru-RU" sz="2000" dirty="0" err="1"/>
              <a:t>Операциялық</a:t>
            </a:r>
            <a:r>
              <a:rPr lang="ru-RU" sz="2000" dirty="0"/>
              <a:t> маржа: 13,43</a:t>
            </a:r>
            <a:r>
              <a:rPr lang="ru-RU" sz="2000" dirty="0" smtClean="0"/>
              <a:t>%</a:t>
            </a:r>
            <a:endParaRPr lang="ru-RU" sz="1000" dirty="0"/>
          </a:p>
          <a:p>
            <a:r>
              <a:rPr lang="ru-RU" sz="1800" dirty="0" err="1"/>
              <a:t>Табыс</a:t>
            </a:r>
            <a:r>
              <a:rPr lang="ru-RU" sz="1800" dirty="0"/>
              <a:t> </a:t>
            </a:r>
            <a:r>
              <a:rPr lang="ru-RU" sz="1800" dirty="0" err="1"/>
              <a:t>коэффициенті</a:t>
            </a:r>
            <a:r>
              <a:rPr lang="ru-RU" sz="1800" dirty="0"/>
              <a:t>: 10,06</a:t>
            </a:r>
            <a:r>
              <a:rPr lang="ru-RU" sz="1800" dirty="0" smtClean="0"/>
              <a:t>%</a:t>
            </a:r>
            <a:endParaRPr lang="ru-RU" sz="1800" dirty="0"/>
          </a:p>
          <a:p>
            <a:r>
              <a:rPr lang="ru-RU" sz="1800" dirty="0" err="1" smtClean="0"/>
              <a:t>Инвестициялардан</a:t>
            </a:r>
            <a:r>
              <a:rPr lang="ru-RU" sz="1800" dirty="0" smtClean="0"/>
              <a:t> </a:t>
            </a:r>
            <a:r>
              <a:rPr lang="ru-RU" sz="1800" dirty="0" err="1"/>
              <a:t>келетін</a:t>
            </a:r>
            <a:r>
              <a:rPr lang="ru-RU" sz="1800" dirty="0"/>
              <a:t> </a:t>
            </a:r>
            <a:r>
              <a:rPr lang="ru-RU" sz="1800" dirty="0" err="1"/>
              <a:t>кіріс</a:t>
            </a:r>
            <a:r>
              <a:rPr lang="ru-RU" sz="1800" dirty="0"/>
              <a:t> 21,23%</a:t>
            </a:r>
          </a:p>
          <a:p>
            <a:endParaRPr lang="ru-RU" sz="1000" dirty="0"/>
          </a:p>
        </p:txBody>
      </p:sp>
    </p:spTree>
  </p:cSld>
  <p:clrMapOvr>
    <a:masterClrMapping/>
  </p:clrMapOvr>
  <p:transition>
    <p:randomBa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533400" y="2336872"/>
            <a:ext cx="8071048" cy="4260479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Кәсіпорын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мақсатына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жетуі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көбінесе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факторлар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функционалды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ұйымдастырылуына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байланысты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болды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яғни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кәсіпорын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маркетинг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қызметін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функционалды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сипатымен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ұйымдастырса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мұнда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әрбірі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сол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қызметті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функционалды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мақсатты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тұлғасы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тұлғалар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тобы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белгілі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жауапкершілікті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өзіне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артуын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белгілейді.Сол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себепті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иеліктегі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кеніштерді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оңтайландыру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бар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өндірістің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тиімділігін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арттыру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тартымды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игерілмеген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табиғи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ресурстар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активтерін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іздестіру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иелену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компанияның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басты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корпоративтік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стратегиясы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табылады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Сондай-ақ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корпорация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құрамына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кіретін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зауыттары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жыл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сайын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қоршаған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ортаға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зор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көлемде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өндіріс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қалдықтарын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шығарады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Осының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бәрін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есептеп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компания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өзінің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табиғи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факторға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тигізетін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зардаптарын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азайтуда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Табиғи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орта</a:t>
            </a:r>
            <a:endParaRPr lang="ru-RU" dirty="0"/>
          </a:p>
        </p:txBody>
      </p:sp>
    </p:spTree>
  </p:cSld>
  <p:clrMapOvr>
    <a:masterClrMapping/>
  </p:clrMapOvr>
  <p:transition>
    <p:comb dir="vert"/>
  </p:transition>
</p:sld>
</file>

<file path=ppt/theme/theme1.xml><?xml version="1.0" encoding="utf-8"?>
<a:theme xmlns:a="http://schemas.openxmlformats.org/drawingml/2006/main" name="Берлин">
  <a:themeElements>
    <a:clrScheme name="Берлин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Берлин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ерли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Берлин</Template>
  <TotalTime>85</TotalTime>
  <Words>1136</Words>
  <Application>Microsoft Office PowerPoint</Application>
  <PresentationFormat>Экран (4:3)</PresentationFormat>
  <Paragraphs>91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5" baseType="lpstr">
      <vt:lpstr>Arial</vt:lpstr>
      <vt:lpstr>Times New Roman</vt:lpstr>
      <vt:lpstr>Trebuchet MS</vt:lpstr>
      <vt:lpstr>Wingdings</vt:lpstr>
      <vt:lpstr>Берлин</vt:lpstr>
      <vt:lpstr>  ПРЕЗЕНТАЦИЯ Тақырыбы: Өндірістің түрлері. «Сериялық өндіріс».Nike компаниясы</vt:lpstr>
      <vt:lpstr>Жоспар:</vt:lpstr>
      <vt:lpstr>  </vt:lpstr>
      <vt:lpstr> </vt:lpstr>
      <vt:lpstr>Макроорта</vt:lpstr>
      <vt:lpstr> Демографиялық орта</vt:lpstr>
      <vt:lpstr>Экономикалық орта</vt:lpstr>
      <vt:lpstr>  </vt:lpstr>
      <vt:lpstr> Табиғи орта</vt:lpstr>
      <vt:lpstr>Әлеуметтік – мәдени фактор</vt:lpstr>
      <vt:lpstr>Саяси орта</vt:lpstr>
      <vt:lpstr>Ғылыми-техникалық орта</vt:lpstr>
      <vt:lpstr>Микроорта</vt:lpstr>
      <vt:lpstr>Жабдықтаушылар </vt:lpstr>
      <vt:lpstr>Бәсекелестер </vt:lpstr>
      <vt:lpstr>Маркетингтік делдалдар  </vt:lpstr>
      <vt:lpstr>Байланыс аудиториялары </vt:lpstr>
      <vt:lpstr>            Тұтынушылар </vt:lpstr>
      <vt:lpstr>Пайдаланылған әдебиеттер</vt:lpstr>
      <vt:lpstr>Назарларыңызға рақмет!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Nike компаниясы</dc:title>
  <cp:lastModifiedBy>user</cp:lastModifiedBy>
  <cp:revision>11</cp:revision>
  <dcterms:modified xsi:type="dcterms:W3CDTF">2022-11-27T11:07:20Z</dcterms:modified>
</cp:coreProperties>
</file>